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3" r:id="rId1"/>
  </p:sldMasterIdLst>
  <p:notesMasterIdLst>
    <p:notesMasterId r:id="rId37"/>
  </p:notesMasterIdLst>
  <p:sldIdLst>
    <p:sldId id="305" r:id="rId2"/>
    <p:sldId id="306" r:id="rId3"/>
    <p:sldId id="307" r:id="rId4"/>
    <p:sldId id="309" r:id="rId5"/>
    <p:sldId id="310" r:id="rId6"/>
    <p:sldId id="311" r:id="rId7"/>
    <p:sldId id="312" r:id="rId8"/>
    <p:sldId id="292" r:id="rId9"/>
    <p:sldId id="313" r:id="rId10"/>
    <p:sldId id="314" r:id="rId11"/>
    <p:sldId id="288" r:id="rId12"/>
    <p:sldId id="285" r:id="rId13"/>
    <p:sldId id="275" r:id="rId14"/>
    <p:sldId id="317" r:id="rId15"/>
    <p:sldId id="315" r:id="rId16"/>
    <p:sldId id="278" r:id="rId17"/>
    <p:sldId id="296" r:id="rId18"/>
    <p:sldId id="274" r:id="rId19"/>
    <p:sldId id="318" r:id="rId20"/>
    <p:sldId id="301" r:id="rId21"/>
    <p:sldId id="304" r:id="rId22"/>
    <p:sldId id="302" r:id="rId23"/>
    <p:sldId id="303" r:id="rId24"/>
    <p:sldId id="276" r:id="rId25"/>
    <p:sldId id="320" r:id="rId26"/>
    <p:sldId id="277" r:id="rId27"/>
    <p:sldId id="281" r:id="rId28"/>
    <p:sldId id="280" r:id="rId29"/>
    <p:sldId id="270" r:id="rId30"/>
    <p:sldId id="290" r:id="rId31"/>
    <p:sldId id="300" r:id="rId32"/>
    <p:sldId id="299" r:id="rId33"/>
    <p:sldId id="321" r:id="rId34"/>
    <p:sldId id="322" r:id="rId35"/>
    <p:sldId id="272" r:id="rId36"/>
  </p:sldIdLst>
  <p:sldSz cx="9144000" cy="6858000" type="screen4x3"/>
  <p:notesSz cx="6797675" cy="9926638"/>
  <p:defaultTextStyle>
    <a:defPPr>
      <a:defRPr lang="ru-RU"/>
    </a:defPPr>
    <a:lvl1pPr algn="l" defTabSz="815975" rtl="0" eaLnBrk="0" fontAlgn="base" hangingPunct="0">
      <a:spcBef>
        <a:spcPct val="0"/>
      </a:spcBef>
      <a:spcAft>
        <a:spcPct val="0"/>
      </a:spcAft>
      <a:defRPr i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07988" indent="49213" algn="l" defTabSz="815975" rtl="0" eaLnBrk="0" fontAlgn="base" hangingPunct="0">
      <a:spcBef>
        <a:spcPct val="0"/>
      </a:spcBef>
      <a:spcAft>
        <a:spcPct val="0"/>
      </a:spcAft>
      <a:defRPr i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815975" indent="98425" algn="l" defTabSz="815975" rtl="0" eaLnBrk="0" fontAlgn="base" hangingPunct="0">
      <a:spcBef>
        <a:spcPct val="0"/>
      </a:spcBef>
      <a:spcAft>
        <a:spcPct val="0"/>
      </a:spcAft>
      <a:defRPr i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223963" indent="147638" algn="l" defTabSz="815975" rtl="0" eaLnBrk="0" fontAlgn="base" hangingPunct="0">
      <a:spcBef>
        <a:spcPct val="0"/>
      </a:spcBef>
      <a:spcAft>
        <a:spcPct val="0"/>
      </a:spcAft>
      <a:defRPr i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631950" indent="196850" algn="l" defTabSz="815975" rtl="0" eaLnBrk="0" fontAlgn="base" hangingPunct="0">
      <a:spcBef>
        <a:spcPct val="0"/>
      </a:spcBef>
      <a:spcAft>
        <a:spcPct val="0"/>
      </a:spcAft>
      <a:defRPr i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i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i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i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i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016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Молявин Михаил Юрьевич" initials="ММЮ" lastIdx="2" clrIdx="0">
    <p:extLst>
      <p:ext uri="{19B8F6BF-5375-455C-9EA6-DF929625EA0E}">
        <p15:presenceInfo xmlns:p15="http://schemas.microsoft.com/office/powerpoint/2012/main" userId="S-1-5-21-729298409-332428898-617630493-2619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1DE3B4"/>
    <a:srgbClr val="2D7C9D"/>
    <a:srgbClr val="333399"/>
    <a:srgbClr val="4BA3AF"/>
    <a:srgbClr val="29BAD7"/>
    <a:srgbClr val="3BBFD1"/>
    <a:srgbClr val="08546C"/>
    <a:srgbClr val="387B84"/>
    <a:srgbClr val="7CB2E4"/>
    <a:srgbClr val="6E89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408" autoAdjust="0"/>
    <p:restoredTop sz="94434" autoAdjust="0"/>
  </p:normalViewPr>
  <p:slideViewPr>
    <p:cSldViewPr showGuides="1">
      <p:cViewPr varScale="1">
        <p:scale>
          <a:sx n="74" d="100"/>
          <a:sy n="74" d="100"/>
        </p:scale>
        <p:origin x="1152" y="72"/>
      </p:cViewPr>
      <p:guideLst>
        <p:guide orient="horz" pos="2160"/>
        <p:guide pos="301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commentAuthors" Target="commentAuthor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image" Target="../media/image25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defTabSz="816285" eaLnBrk="1" fontAlgn="auto" hangingPunct="1">
              <a:spcBef>
                <a:spcPts val="0"/>
              </a:spcBef>
              <a:spcAft>
                <a:spcPts val="0"/>
              </a:spcAft>
              <a:defRPr sz="1200" i="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defTabSz="816285" eaLnBrk="1" fontAlgn="auto" hangingPunct="1">
              <a:spcBef>
                <a:spcPts val="0"/>
              </a:spcBef>
              <a:spcAft>
                <a:spcPts val="0"/>
              </a:spcAft>
              <a:defRPr sz="1200" i="0">
                <a:latin typeface="+mn-lt"/>
              </a:defRPr>
            </a:lvl1pPr>
          </a:lstStyle>
          <a:p>
            <a:pPr>
              <a:defRPr/>
            </a:pPr>
            <a:fld id="{A2C43A14-5DC8-401D-84AB-D45365FD1E51}" type="datetimeFigureOut">
              <a:rPr lang="ru-RU"/>
              <a:pPr>
                <a:defRPr/>
              </a:pPr>
              <a:t>19.06.2017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defTabSz="816285" eaLnBrk="1" fontAlgn="auto" hangingPunct="1">
              <a:spcBef>
                <a:spcPts val="0"/>
              </a:spcBef>
              <a:spcAft>
                <a:spcPts val="0"/>
              </a:spcAft>
              <a:defRPr sz="1200" i="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i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D826F20B-F6B3-4934-9F46-0FB42DC3B02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5778199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826F20B-F6B3-4934-9F46-0FB42DC3B02C}" type="slidenum">
              <a:rPr lang="ru-RU" altLang="ru-RU" smtClean="0"/>
              <a:pPr>
                <a:defRPr/>
              </a:pPr>
              <a:t>1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6112236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826F20B-F6B3-4934-9F46-0FB42DC3B02C}" type="slidenum">
              <a:rPr lang="ru-RU" altLang="ru-RU" smtClean="0"/>
              <a:pPr>
                <a:defRPr/>
              </a:pPr>
              <a:t>10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020675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altLang="ru-RU" smtClean="0"/>
              <a:t>СХЕМА</a:t>
            </a:r>
          </a:p>
        </p:txBody>
      </p:sp>
      <p:sp>
        <p:nvSpPr>
          <p:cNvPr id="2970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8159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8159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8159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8159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85AED24-AE95-4123-A1C7-B67B0117C3D6}" type="slidenum">
              <a:rPr lang="ru-RU" altLang="ru-RU" smtClean="0"/>
              <a:pPr>
                <a:spcBef>
                  <a:spcPct val="0"/>
                </a:spcBef>
              </a:pPr>
              <a:t>11</a:t>
            </a:fld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768488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826F20B-F6B3-4934-9F46-0FB42DC3B02C}" type="slidenum">
              <a:rPr lang="ru-RU" altLang="ru-RU" smtClean="0"/>
              <a:pPr>
                <a:defRPr/>
              </a:pPr>
              <a:t>12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6032683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altLang="ru-RU" smtClean="0"/>
              <a:t>ОБРАТНЫЙ ОСМОС</a:t>
            </a:r>
          </a:p>
        </p:txBody>
      </p:sp>
      <p:sp>
        <p:nvSpPr>
          <p:cNvPr id="1126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8159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8159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8159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8159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648C164-C536-49D9-8C51-0478349A20E9}" type="slidenum">
              <a:rPr lang="ru-RU" altLang="ru-RU" smtClean="0"/>
              <a:pPr>
                <a:spcBef>
                  <a:spcPct val="0"/>
                </a:spcBef>
              </a:pPr>
              <a:t>13</a:t>
            </a:fld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280984745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826F20B-F6B3-4934-9F46-0FB42DC3B02C}" type="slidenum">
              <a:rPr lang="ru-RU" altLang="ru-RU" smtClean="0"/>
              <a:pPr>
                <a:defRPr/>
              </a:pPr>
              <a:t>14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2217224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altLang="ru-RU" smtClean="0"/>
              <a:t>ОБРАТНЫЙ ОСМОС</a:t>
            </a:r>
          </a:p>
        </p:txBody>
      </p:sp>
      <p:sp>
        <p:nvSpPr>
          <p:cNvPr id="1126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8159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8159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8159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8159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648C164-C536-49D9-8C51-0478349A20E9}" type="slidenum">
              <a:rPr lang="ru-RU" altLang="ru-RU" smtClean="0"/>
              <a:pPr>
                <a:spcBef>
                  <a:spcPct val="0"/>
                </a:spcBef>
              </a:pPr>
              <a:t>15</a:t>
            </a:fld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331917060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altLang="ru-RU" smtClean="0"/>
              <a:t>СХЕМА</a:t>
            </a:r>
          </a:p>
        </p:txBody>
      </p:sp>
      <p:sp>
        <p:nvSpPr>
          <p:cNvPr id="2765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8159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8159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8159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8159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16C2020-4CFE-4301-BD8E-ABE345228153}" type="slidenum">
              <a:rPr lang="ru-RU" altLang="ru-RU" smtClean="0"/>
              <a:pPr>
                <a:spcBef>
                  <a:spcPct val="0"/>
                </a:spcBef>
              </a:pPr>
              <a:t>16</a:t>
            </a:fld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277669739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826F20B-F6B3-4934-9F46-0FB42DC3B02C}" type="slidenum">
              <a:rPr lang="ru-RU" altLang="ru-RU" smtClean="0"/>
              <a:pPr>
                <a:defRPr/>
              </a:pPr>
              <a:t>17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17102862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altLang="ru-RU" smtClean="0"/>
              <a:t>НАНОФИЛЬТРАЦИЯ</a:t>
            </a:r>
          </a:p>
        </p:txBody>
      </p:sp>
      <p:sp>
        <p:nvSpPr>
          <p:cNvPr id="1331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8159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8159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8159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8159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DC7DE10-7CF8-4105-8491-DAD5F7732A79}" type="slidenum">
              <a:rPr lang="ru-RU" altLang="ru-RU" smtClean="0"/>
              <a:pPr>
                <a:spcBef>
                  <a:spcPct val="0"/>
                </a:spcBef>
              </a:pPr>
              <a:t>18</a:t>
            </a:fld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55594372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altLang="ru-RU" smtClean="0"/>
              <a:t>НАНОФИЛЬТРАЦИЯ</a:t>
            </a:r>
          </a:p>
        </p:txBody>
      </p:sp>
      <p:sp>
        <p:nvSpPr>
          <p:cNvPr id="1536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8159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8159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8159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8159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57B134B-8756-4416-AD91-E8DC60F9ADF7}" type="slidenum">
              <a:rPr lang="ru-RU" altLang="ru-RU" smtClean="0"/>
              <a:pPr>
                <a:spcBef>
                  <a:spcPct val="0"/>
                </a:spcBef>
              </a:pPr>
              <a:t>19</a:t>
            </a:fld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8925025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826F20B-F6B3-4934-9F46-0FB42DC3B02C}" type="slidenum">
              <a:rPr lang="ru-RU" altLang="ru-RU" smtClean="0"/>
              <a:pPr>
                <a:defRPr/>
              </a:pPr>
              <a:t>2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3394035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altLang="ru-RU" smtClean="0"/>
              <a:t>НАНОФИЛЬТРАЦИЯ</a:t>
            </a:r>
          </a:p>
        </p:txBody>
      </p:sp>
      <p:sp>
        <p:nvSpPr>
          <p:cNvPr id="1536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8159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8159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8159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8159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57B134B-8756-4416-AD91-E8DC60F9ADF7}" type="slidenum">
              <a:rPr lang="ru-RU" altLang="ru-RU" smtClean="0"/>
              <a:pPr>
                <a:spcBef>
                  <a:spcPct val="0"/>
                </a:spcBef>
              </a:pPr>
              <a:t>20</a:t>
            </a:fld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369866441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altLang="ru-RU" smtClean="0"/>
              <a:t>НАНОФИЛЬТРАЦИЯ</a:t>
            </a:r>
          </a:p>
        </p:txBody>
      </p:sp>
      <p:sp>
        <p:nvSpPr>
          <p:cNvPr id="1741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8159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8159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8159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8159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389C016-7771-4BEE-BA29-B8D51F0B25DC}" type="slidenum">
              <a:rPr lang="ru-RU" altLang="ru-RU" smtClean="0"/>
              <a:pPr>
                <a:spcBef>
                  <a:spcPct val="0"/>
                </a:spcBef>
              </a:pPr>
              <a:t>21</a:t>
            </a:fld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51088224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altLang="ru-RU" smtClean="0"/>
              <a:t>НАНОФИЛЬТРАЦИЯ</a:t>
            </a:r>
          </a:p>
        </p:txBody>
      </p:sp>
      <p:sp>
        <p:nvSpPr>
          <p:cNvPr id="1946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8159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8159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8159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8159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799E95D-6658-4AEF-83EC-EA8582B72C89}" type="slidenum">
              <a:rPr lang="ru-RU" altLang="ru-RU" smtClean="0"/>
              <a:pPr>
                <a:spcBef>
                  <a:spcPct val="0"/>
                </a:spcBef>
              </a:pPr>
              <a:t>22</a:t>
            </a:fld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64567345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altLang="ru-RU" smtClean="0"/>
              <a:t>НАНОФИЛЬТРАЦИЯ</a:t>
            </a:r>
          </a:p>
        </p:txBody>
      </p:sp>
      <p:sp>
        <p:nvSpPr>
          <p:cNvPr id="2150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8159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8159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8159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8159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B75829B-320E-4E80-B1CA-A66DBD72BEA2}" type="slidenum">
              <a:rPr lang="ru-RU" altLang="ru-RU" smtClean="0"/>
              <a:pPr>
                <a:spcBef>
                  <a:spcPct val="0"/>
                </a:spcBef>
              </a:pPr>
              <a:t>23</a:t>
            </a:fld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77093066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altLang="ru-RU" smtClean="0"/>
              <a:t>ЭЛЕКТРОДИАЛИЗ</a:t>
            </a:r>
          </a:p>
        </p:txBody>
      </p:sp>
      <p:sp>
        <p:nvSpPr>
          <p:cNvPr id="2355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8159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8159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8159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8159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B2D8667-7775-4546-ACCD-AA1E19B58A86}" type="slidenum">
              <a:rPr lang="ru-RU" altLang="ru-RU" smtClean="0"/>
              <a:pPr>
                <a:spcBef>
                  <a:spcPct val="0"/>
                </a:spcBef>
              </a:pPr>
              <a:t>24</a:t>
            </a:fld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93606011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826F20B-F6B3-4934-9F46-0FB42DC3B02C}" type="slidenum">
              <a:rPr lang="ru-RU" altLang="ru-RU" smtClean="0"/>
              <a:pPr>
                <a:defRPr/>
              </a:pPr>
              <a:t>25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8206556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altLang="ru-RU" smtClean="0"/>
              <a:t>ГРАФИК</a:t>
            </a:r>
          </a:p>
        </p:txBody>
      </p:sp>
      <p:sp>
        <p:nvSpPr>
          <p:cNvPr id="2560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8159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8159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8159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8159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215DD5A-3E0E-4957-9C8D-7F7987BDDD12}" type="slidenum">
              <a:rPr lang="ru-RU" altLang="ru-RU" smtClean="0"/>
              <a:pPr>
                <a:spcBef>
                  <a:spcPct val="0"/>
                </a:spcBef>
              </a:pPr>
              <a:t>26</a:t>
            </a:fld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371919849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826F20B-F6B3-4934-9F46-0FB42DC3B02C}" type="slidenum">
              <a:rPr lang="ru-RU" altLang="ru-RU" smtClean="0"/>
              <a:pPr>
                <a:defRPr/>
              </a:pPr>
              <a:t>27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16016411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826F20B-F6B3-4934-9F46-0FB42DC3B02C}" type="slidenum">
              <a:rPr lang="ru-RU" altLang="ru-RU" smtClean="0"/>
              <a:pPr>
                <a:defRPr/>
              </a:pPr>
              <a:t>28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0202194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826F20B-F6B3-4934-9F46-0FB42DC3B02C}" type="slidenum">
              <a:rPr lang="ru-RU" altLang="ru-RU" smtClean="0"/>
              <a:pPr>
                <a:defRPr/>
              </a:pPr>
              <a:t>29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193663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826F20B-F6B3-4934-9F46-0FB42DC3B02C}" type="slidenum">
              <a:rPr lang="ru-RU" altLang="ru-RU" smtClean="0"/>
              <a:pPr>
                <a:defRPr/>
              </a:pPr>
              <a:t>3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0766527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altLang="ru-RU" smtClean="0"/>
              <a:t>Таблица</a:t>
            </a:r>
          </a:p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3482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8159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8159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8159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8159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76E79D7-ADB4-4CD5-AECE-D7E208EADD41}" type="slidenum">
              <a:rPr lang="ru-RU" altLang="ru-RU" smtClean="0"/>
              <a:pPr>
                <a:spcBef>
                  <a:spcPct val="0"/>
                </a:spcBef>
              </a:pPr>
              <a:t>30</a:t>
            </a:fld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382081378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826F20B-F6B3-4934-9F46-0FB42DC3B02C}" type="slidenum">
              <a:rPr lang="ru-RU" altLang="ru-RU" smtClean="0"/>
              <a:pPr>
                <a:defRPr/>
              </a:pPr>
              <a:t>31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2096040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826F20B-F6B3-4934-9F46-0FB42DC3B02C}" type="slidenum">
              <a:rPr lang="ru-RU" altLang="ru-RU" smtClean="0"/>
              <a:pPr>
                <a:defRPr/>
              </a:pPr>
              <a:t>32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5651898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826F20B-F6B3-4934-9F46-0FB42DC3B02C}" type="slidenum">
              <a:rPr lang="ru-RU" altLang="ru-RU" smtClean="0"/>
              <a:pPr>
                <a:defRPr/>
              </a:pPr>
              <a:t>33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67580866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826F20B-F6B3-4934-9F46-0FB42DC3B02C}" type="slidenum">
              <a:rPr lang="ru-RU" altLang="ru-RU" smtClean="0"/>
              <a:pPr>
                <a:defRPr/>
              </a:pPr>
              <a:t>34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2812519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3994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8159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8159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8159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8159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1E35F1B-AAE1-49A1-815F-49051A3AA69E}" type="slidenum">
              <a:rPr lang="ru-RU" altLang="ru-RU" smtClean="0"/>
              <a:pPr>
                <a:spcBef>
                  <a:spcPct val="0"/>
                </a:spcBef>
              </a:pPr>
              <a:t>35</a:t>
            </a:fld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20415591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826F20B-F6B3-4934-9F46-0FB42DC3B02C}" type="slidenum">
              <a:rPr lang="ru-RU" altLang="ru-RU" smtClean="0"/>
              <a:pPr>
                <a:defRPr/>
              </a:pPr>
              <a:t>4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305739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826F20B-F6B3-4934-9F46-0FB42DC3B02C}" type="slidenum">
              <a:rPr lang="ru-RU" altLang="ru-RU" smtClean="0"/>
              <a:pPr>
                <a:defRPr/>
              </a:pPr>
              <a:t>5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678180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826F20B-F6B3-4934-9F46-0FB42DC3B02C}" type="slidenum">
              <a:rPr lang="ru-RU" altLang="ru-RU" smtClean="0"/>
              <a:pPr>
                <a:defRPr/>
              </a:pPr>
              <a:t>6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6717030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826F20B-F6B3-4934-9F46-0FB42DC3B02C}" type="slidenum">
              <a:rPr lang="ru-RU" altLang="ru-RU" smtClean="0"/>
              <a:pPr>
                <a:defRPr/>
              </a:pPr>
              <a:t>7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650939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826F20B-F6B3-4934-9F46-0FB42DC3B02C}" type="slidenum">
              <a:rPr lang="ru-RU" altLang="ru-RU" smtClean="0"/>
              <a:pPr>
                <a:defRPr/>
              </a:pPr>
              <a:t>8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2448384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826F20B-F6B3-4934-9F46-0FB42DC3B02C}" type="slidenum">
              <a:rPr lang="ru-RU" altLang="ru-RU" smtClean="0"/>
              <a:pPr>
                <a:defRPr/>
              </a:pPr>
              <a:t>9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994100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10855E-011F-488F-AC09-6CA07FF03884}" type="datetimeFigureOut">
              <a:rPr lang="ru-RU"/>
              <a:pPr>
                <a:defRPr/>
              </a:pPr>
              <a:t>19.06.2017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903688-4FC2-4455-9E47-DD0B0B8F5D1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50291370"/>
      </p:ext>
    </p:extLst>
  </p:cSld>
  <p:clrMapOvr>
    <a:masterClrMapping/>
  </p:clrMapOvr>
  <p:transition advClick="0" advTm="400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E3D78E-CADD-46B4-9990-61958CBF8721}" type="datetimeFigureOut">
              <a:rPr lang="ru-RU"/>
              <a:pPr>
                <a:defRPr/>
              </a:pPr>
              <a:t>19.06.2017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558530-992F-4734-BE05-8C4F78FB922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83406479"/>
      </p:ext>
    </p:extLst>
  </p:cSld>
  <p:clrMapOvr>
    <a:masterClrMapping/>
  </p:clrMapOvr>
  <p:transition advClick="0" advTm="400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8243C7-A950-45E7-AB0A-4A51F154D0AB}" type="datetimeFigureOut">
              <a:rPr lang="ru-RU"/>
              <a:pPr>
                <a:defRPr/>
              </a:pPr>
              <a:t>19.06.2017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42DC9D-1AA1-4055-822C-E4E213BEB5C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3321092"/>
      </p:ext>
    </p:extLst>
  </p:cSld>
  <p:clrMapOvr>
    <a:masterClrMapping/>
  </p:clrMapOvr>
  <p:transition advClick="0" advTm="40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EFD07F-FF31-4B6F-9F0B-1A8F13C6DD60}" type="datetimeFigureOut">
              <a:rPr lang="ru-RU"/>
              <a:pPr>
                <a:defRPr/>
              </a:pPr>
              <a:t>19.06.2017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167AA0-C53F-4202-903B-2D8589E87BA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40026436"/>
      </p:ext>
    </p:extLst>
  </p:cSld>
  <p:clrMapOvr>
    <a:masterClrMapping/>
  </p:clrMapOvr>
  <p:transition advClick="0" advTm="400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B7807D-4E72-4AC6-B20E-E9A69E0F32A9}" type="datetimeFigureOut">
              <a:rPr lang="ru-RU"/>
              <a:pPr>
                <a:defRPr/>
              </a:pPr>
              <a:t>19.06.2017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6BB31C-865F-4684-B053-6919066C301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79460944"/>
      </p:ext>
    </p:extLst>
  </p:cSld>
  <p:clrMapOvr>
    <a:masterClrMapping/>
  </p:clrMapOvr>
  <p:transition advClick="0" advTm="400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C6A259-D4B3-4D38-B92A-712FB1E72838}" type="datetimeFigureOut">
              <a:rPr lang="ru-RU"/>
              <a:pPr>
                <a:defRPr/>
              </a:pPr>
              <a:t>19.06.2017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C59118-18C6-4E83-8222-A8916360C38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68945578"/>
      </p:ext>
    </p:extLst>
  </p:cSld>
  <p:clrMapOvr>
    <a:masterClrMapping/>
  </p:clrMapOvr>
  <p:transition advClick="0" advTm="400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C91F0F-2FF5-44CF-8E8A-24B43308FBE0}" type="datetimeFigureOut">
              <a:rPr lang="ru-RU"/>
              <a:pPr>
                <a:defRPr/>
              </a:pPr>
              <a:t>19.06.2017</a:t>
            </a:fld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C3856A-66D7-4A36-B120-20F5D9C2352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42903265"/>
      </p:ext>
    </p:extLst>
  </p:cSld>
  <p:clrMapOvr>
    <a:masterClrMapping/>
  </p:clrMapOvr>
  <p:transition advClick="0" advTm="400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78130B-7F71-43F1-A3A9-3BBFE6A20BFC}" type="datetimeFigureOut">
              <a:rPr lang="ru-RU"/>
              <a:pPr>
                <a:defRPr/>
              </a:pPr>
              <a:t>19.06.2017</a:t>
            </a:fld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F45A49-D031-4D26-A6C5-0485189B53C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053030124"/>
      </p:ext>
    </p:extLst>
  </p:cSld>
  <p:clrMapOvr>
    <a:masterClrMapping/>
  </p:clrMapOvr>
  <p:transition advClick="0" advTm="400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BBAE3C-1E7F-41AB-8164-3AD3119394DB}" type="datetimeFigureOut">
              <a:rPr lang="ru-RU"/>
              <a:pPr>
                <a:defRPr/>
              </a:pPr>
              <a:t>19.06.2017</a:t>
            </a:fld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CDFCC2-32EB-4169-BA34-3C37AF9CA0F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59194276"/>
      </p:ext>
    </p:extLst>
  </p:cSld>
  <p:clrMapOvr>
    <a:masterClrMapping/>
  </p:clrMapOvr>
  <p:transition advClick="0" advTm="400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A614B9-E6B1-40B9-A674-B1B2F2C1F8FC}" type="datetimeFigureOut">
              <a:rPr lang="ru-RU"/>
              <a:pPr>
                <a:defRPr/>
              </a:pPr>
              <a:t>19.06.2017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FDDDFE-E81D-4370-85A4-87A75D8296D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45901762"/>
      </p:ext>
    </p:extLst>
  </p:cSld>
  <p:clrMapOvr>
    <a:masterClrMapping/>
  </p:clrMapOvr>
  <p:transition advClick="0" advTm="400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FD443F-FBAD-4E43-B131-AD554F1174E8}" type="datetimeFigureOut">
              <a:rPr lang="ru-RU"/>
              <a:pPr>
                <a:defRPr/>
              </a:pPr>
              <a:t>19.06.2017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667B83-DDFC-4D2E-B52E-DF20F6982DD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12846618"/>
      </p:ext>
    </p:extLst>
  </p:cSld>
  <p:clrMapOvr>
    <a:masterClrMapping/>
  </p:clrMapOvr>
  <p:transition advClick="0" advTm="400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522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i="0">
                <a:latin typeface="Arial" charset="0"/>
              </a:defRPr>
            </a:lvl1pPr>
          </a:lstStyle>
          <a:p>
            <a:pPr>
              <a:defRPr/>
            </a:pPr>
            <a:fld id="{28982527-55F3-4CD1-8DB5-9B6906F8147B}" type="datetimeFigureOut">
              <a:rPr lang="ru-RU"/>
              <a:pPr>
                <a:defRPr/>
              </a:pPr>
              <a:t>19.06.2017</a:t>
            </a:fld>
            <a:endParaRPr lang="ru-RU"/>
          </a:p>
        </p:txBody>
      </p:sp>
      <p:sp>
        <p:nvSpPr>
          <p:cNvPr id="522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i="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22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i="0"/>
            </a:lvl1pPr>
          </a:lstStyle>
          <a:p>
            <a:pPr>
              <a:defRPr/>
            </a:pPr>
            <a:fld id="{C5C2BBE3-AA3C-4D1F-A194-8F35F40CC53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4" r:id="rId1"/>
    <p:sldLayoutId id="2147483795" r:id="rId2"/>
    <p:sldLayoutId id="2147483796" r:id="rId3"/>
    <p:sldLayoutId id="2147483797" r:id="rId4"/>
    <p:sldLayoutId id="2147483798" r:id="rId5"/>
    <p:sldLayoutId id="2147483799" r:id="rId6"/>
    <p:sldLayoutId id="2147483800" r:id="rId7"/>
    <p:sldLayoutId id="2147483801" r:id="rId8"/>
    <p:sldLayoutId id="2147483802" r:id="rId9"/>
    <p:sldLayoutId id="2147483803" r:id="rId10"/>
    <p:sldLayoutId id="2147483804" r:id="rId11"/>
  </p:sldLayoutIdLst>
  <p:transition advClick="0" advTm="400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emf"/><Relationship Id="rId4" Type="http://schemas.openxmlformats.org/officeDocument/2006/relationships/image" Target="../media/image18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image" Target="../media/image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notesSlide" Target="../notesSlides/notesSlide25.xml"/><Relationship Id="rId7" Type="http://schemas.openxmlformats.org/officeDocument/2006/relationships/image" Target="../media/image26.emf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25.emf"/><Relationship Id="rId4" Type="http://schemas.openxmlformats.org/officeDocument/2006/relationships/oleObject" Target="../embeddings/oleObject1.bin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13" Type="http://schemas.openxmlformats.org/officeDocument/2006/relationships/image" Target="../media/image43.png"/><Relationship Id="rId18" Type="http://schemas.openxmlformats.org/officeDocument/2006/relationships/image" Target="../media/image48.jpeg"/><Relationship Id="rId3" Type="http://schemas.openxmlformats.org/officeDocument/2006/relationships/image" Target="../media/image8.png"/><Relationship Id="rId21" Type="http://schemas.openxmlformats.org/officeDocument/2006/relationships/image" Target="../media/image51.jpeg"/><Relationship Id="rId7" Type="http://schemas.openxmlformats.org/officeDocument/2006/relationships/image" Target="../media/image37.jpeg"/><Relationship Id="rId12" Type="http://schemas.openxmlformats.org/officeDocument/2006/relationships/image" Target="../media/image42.jpeg"/><Relationship Id="rId17" Type="http://schemas.openxmlformats.org/officeDocument/2006/relationships/image" Target="../media/image47.jpeg"/><Relationship Id="rId2" Type="http://schemas.openxmlformats.org/officeDocument/2006/relationships/notesSlide" Target="../notesSlides/notesSlide34.xml"/><Relationship Id="rId16" Type="http://schemas.openxmlformats.org/officeDocument/2006/relationships/image" Target="../media/image46.png"/><Relationship Id="rId20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11" Type="http://schemas.openxmlformats.org/officeDocument/2006/relationships/image" Target="../media/image41.jpeg"/><Relationship Id="rId24" Type="http://schemas.openxmlformats.org/officeDocument/2006/relationships/image" Target="../media/image54.png"/><Relationship Id="rId5" Type="http://schemas.openxmlformats.org/officeDocument/2006/relationships/image" Target="../media/image35.png"/><Relationship Id="rId15" Type="http://schemas.openxmlformats.org/officeDocument/2006/relationships/image" Target="../media/image45.jpeg"/><Relationship Id="rId23" Type="http://schemas.openxmlformats.org/officeDocument/2006/relationships/image" Target="../media/image53.png"/><Relationship Id="rId10" Type="http://schemas.openxmlformats.org/officeDocument/2006/relationships/image" Target="../media/image40.png"/><Relationship Id="rId19" Type="http://schemas.openxmlformats.org/officeDocument/2006/relationships/image" Target="../media/image49.jpeg"/><Relationship Id="rId4" Type="http://schemas.openxmlformats.org/officeDocument/2006/relationships/image" Target="../media/image34.emf"/><Relationship Id="rId9" Type="http://schemas.openxmlformats.org/officeDocument/2006/relationships/image" Target="../media/image39.jpeg"/><Relationship Id="rId14" Type="http://schemas.openxmlformats.org/officeDocument/2006/relationships/image" Target="../media/image44.jpeg"/><Relationship Id="rId22" Type="http://schemas.openxmlformats.org/officeDocument/2006/relationships/image" Target="../media/image52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zotom.ru/" TargetMode="Externa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528" y="692696"/>
            <a:ext cx="4320480" cy="3231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500" dirty="0" smtClean="0">
                <a:solidFill>
                  <a:srgbClr val="88C0D4"/>
                </a:solidFill>
              </a:rPr>
              <a:t>ОБЪЕДИНЕННАЯ ХИМИЧЕСКАЯ КОМПАНИЯ</a:t>
            </a:r>
            <a:endParaRPr lang="ru-RU" sz="1500" dirty="0">
              <a:solidFill>
                <a:srgbClr val="88C0D4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55576" y="1196752"/>
            <a:ext cx="41764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rgbClr val="3BBFD1"/>
                </a:solidFill>
              </a:rPr>
              <a:t>ИННОВАЦИОННОЕ ПРЕДПРИЯТИЕ</a:t>
            </a:r>
            <a:endParaRPr lang="ru-RU" sz="1200" b="1" dirty="0">
              <a:solidFill>
                <a:srgbClr val="3BBFD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4127486"/>
      </p:ext>
    </p:extLst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одержимое 5"/>
          <p:cNvSpPr>
            <a:spLocks noGrp="1"/>
          </p:cNvSpPr>
          <p:nvPr>
            <p:ph idx="4294967295"/>
          </p:nvPr>
        </p:nvSpPr>
        <p:spPr>
          <a:xfrm>
            <a:off x="467544" y="1196752"/>
            <a:ext cx="8429625" cy="4714875"/>
          </a:xfrm>
        </p:spPr>
        <p:txBody>
          <a:bodyPr>
            <a:normAutofit fontScale="92500" lnSpcReduction="10000"/>
          </a:bodyPr>
          <a:lstStyle/>
          <a:p>
            <a:pPr marL="0" indent="0" algn="ctr" eaLnBrk="1" hangingPunct="1">
              <a:spcBef>
                <a:spcPct val="0"/>
              </a:spcBef>
              <a:buFontTx/>
              <a:buNone/>
              <a:defRPr/>
            </a:pPr>
            <a:r>
              <a:rPr lang="ru-RU" sz="4800" b="1" dirty="0" smtClean="0">
                <a:solidFill>
                  <a:srgbClr val="08546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МЕМБРАННЫЕ ТЕХНОЛОГИИ</a:t>
            </a:r>
          </a:p>
          <a:p>
            <a:pPr marL="0" indent="0" algn="ctr" eaLnBrk="1" hangingPunct="1">
              <a:spcBef>
                <a:spcPct val="0"/>
              </a:spcBef>
              <a:buFontTx/>
              <a:buNone/>
              <a:defRPr/>
            </a:pPr>
            <a:r>
              <a:rPr lang="ru-RU" sz="3600" b="1" dirty="0" smtClean="0">
                <a:solidFill>
                  <a:srgbClr val="08546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в молочной    промышленности</a:t>
            </a:r>
            <a:endParaRPr lang="en-US" sz="3600" b="1" dirty="0" smtClean="0">
              <a:solidFill>
                <a:srgbClr val="08546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</a:endParaRPr>
          </a:p>
          <a:p>
            <a:pPr marL="0" indent="0" algn="ctr" eaLnBrk="1" hangingPunct="1">
              <a:spcBef>
                <a:spcPct val="0"/>
              </a:spcBef>
              <a:buFontTx/>
              <a:buNone/>
              <a:defRPr/>
            </a:pPr>
            <a:endParaRPr lang="ru-RU" sz="3600" b="1" dirty="0" smtClean="0">
              <a:solidFill>
                <a:srgbClr val="08546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</a:endParaRPr>
          </a:p>
          <a:p>
            <a:pPr marL="0" indent="0" algn="ctr" eaLnBrk="1" hangingPunct="1">
              <a:spcBef>
                <a:spcPct val="0"/>
              </a:spcBef>
              <a:buFontTx/>
              <a:buNone/>
              <a:defRPr/>
            </a:pPr>
            <a:r>
              <a:rPr lang="ru-RU" sz="3600" b="1" dirty="0" smtClean="0">
                <a:solidFill>
                  <a:srgbClr val="08546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Тема доклада: «</a:t>
            </a:r>
            <a:r>
              <a:rPr lang="ru-RU" sz="3600" b="1" dirty="0" err="1" smtClean="0">
                <a:solidFill>
                  <a:srgbClr val="08546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Импортозамещение</a:t>
            </a:r>
            <a:r>
              <a:rPr lang="ru-RU" sz="3600" b="1" dirty="0" smtClean="0">
                <a:solidFill>
                  <a:srgbClr val="08546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 оборудования для мембранных процессов переработки молочной сыворотки»</a:t>
            </a:r>
          </a:p>
        </p:txBody>
      </p:sp>
      <p:pic>
        <p:nvPicPr>
          <p:cNvPr id="5123" name="Рисунок 6" descr="шапка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903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43934"/>
            <a:ext cx="63724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53958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1445009"/>
      </p:ext>
    </p:extLst>
  </p:cSld>
  <p:clrMapOvr>
    <a:masterClrMapping/>
  </p:clrMapOvr>
  <p:transition advClick="0"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Box 5"/>
          <p:cNvSpPr txBox="1">
            <a:spLocks noChangeArrowheads="1"/>
          </p:cNvSpPr>
          <p:nvPr/>
        </p:nvSpPr>
        <p:spPr bwMode="auto">
          <a:xfrm>
            <a:off x="1071563" y="981075"/>
            <a:ext cx="7532687" cy="147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8159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8159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8159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8159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ru-RU" altLang="ru-RU" sz="2800" b="1" i="0" dirty="0">
                <a:solidFill>
                  <a:srgbClr val="08546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ПЕРЕРАБОТКА МОЛОЧНОЙ СЫВОРОТКИ С ИСПОЛЬЗОВАНИЕМ МЕТОДОВ ЭЛЕКТРОДИАЛИЗА И </a:t>
            </a:r>
            <a:r>
              <a:rPr lang="ru-RU" altLang="ru-RU" sz="2800" b="1" i="0" dirty="0" smtClean="0">
                <a:solidFill>
                  <a:srgbClr val="08546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НАНОФИЛЬТРАЦИИ </a:t>
            </a:r>
            <a:r>
              <a:rPr lang="ru-RU" altLang="ru-RU" sz="2800" b="1" i="0" dirty="0">
                <a:solidFill>
                  <a:srgbClr val="08546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ОБЕСПЕЧИТ:</a:t>
            </a:r>
          </a:p>
        </p:txBody>
      </p:sp>
      <p:pic>
        <p:nvPicPr>
          <p:cNvPr id="28675" name="Рисунок 4" descr="шапка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903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7" name="TextBox 5"/>
          <p:cNvSpPr txBox="1">
            <a:spLocks noChangeArrowheads="1"/>
          </p:cNvSpPr>
          <p:nvPr/>
        </p:nvSpPr>
        <p:spPr bwMode="auto">
          <a:xfrm>
            <a:off x="1042988" y="5876925"/>
            <a:ext cx="6572250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8159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8159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8159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8159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endParaRPr lang="ru-RU" altLang="ru-RU" sz="2800" b="1" i="0">
              <a:solidFill>
                <a:srgbClr val="08546C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318" name="TextBox 5"/>
          <p:cNvSpPr txBox="1">
            <a:spLocks noChangeArrowheads="1"/>
          </p:cNvSpPr>
          <p:nvPr/>
        </p:nvSpPr>
        <p:spPr bwMode="auto">
          <a:xfrm>
            <a:off x="1042988" y="2601913"/>
            <a:ext cx="7705725" cy="333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8159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8159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8159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8159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Char char="Ш"/>
            </a:pPr>
            <a:r>
              <a:rPr lang="ru-RU" altLang="ru-RU" sz="1800" b="1" i="0" dirty="0">
                <a:solidFill>
                  <a:srgbClr val="08546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ПОЛУЧЕНИЕ ГОТОВЫХ МОЛОЧНЫХ ПРОДУКТОВ С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ru-RU" altLang="ru-RU" sz="1800" b="1" i="0" dirty="0">
                <a:solidFill>
                  <a:srgbClr val="08546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   ВЫСОКОЙ БИОЛОГИЧЕСКОЙ ЦЕННОСТЬЮ И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ru-RU" altLang="ru-RU" sz="1800" b="1" i="0" dirty="0">
                <a:solidFill>
                  <a:srgbClr val="08546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   ПОТРЕБИТЕЛЬСКИМИ СВОЙСТВАМИ, НЕ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ru-RU" altLang="ru-RU" sz="1800" b="1" i="0" dirty="0">
                <a:solidFill>
                  <a:srgbClr val="08546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   УСТУПАЮЩИМИ СВОЙСТВАМ ТРАДИЦИОННЫХ МОЛОЧНЫХ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ru-RU" altLang="ru-RU" sz="1800" b="1" i="0" dirty="0">
                <a:solidFill>
                  <a:srgbClr val="08546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   ПРОДУКТОВ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Char char="Ш"/>
            </a:pPr>
            <a:endParaRPr lang="ru-RU" altLang="ru-RU" sz="1800" b="1" i="0" dirty="0">
              <a:solidFill>
                <a:srgbClr val="08546C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Char char="Ш"/>
            </a:pPr>
            <a:r>
              <a:rPr lang="ru-RU" altLang="ru-RU" sz="1800" b="1" i="0" dirty="0">
                <a:solidFill>
                  <a:srgbClr val="08546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ПОВЫШЕНИЕ  </a:t>
            </a:r>
            <a:r>
              <a:rPr lang="ru-RU" altLang="ru-RU" sz="1800" b="1" i="0" dirty="0" smtClean="0">
                <a:solidFill>
                  <a:srgbClr val="08546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РЕНТАБЕЛЬНОСТИ ПРОИЗВОДСТВА </a:t>
            </a:r>
            <a:r>
              <a:rPr lang="ru-RU" altLang="ru-RU" sz="1800" b="1" i="0" dirty="0">
                <a:solidFill>
                  <a:srgbClr val="08546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ЗА СЧЁТ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ru-RU" altLang="ru-RU" sz="1800" b="1" i="0" dirty="0">
                <a:solidFill>
                  <a:srgbClr val="08546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   ВЫСВОБОЖДЕНИЯ ЧАСТИ СЫРОГО МОЛОКА И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ru-RU" altLang="ru-RU" sz="1800" b="1" i="0" dirty="0">
                <a:solidFill>
                  <a:srgbClr val="08546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   ИСПОЛЬЗОВАНИЯ ЕГО НА УВЕЛИЧЕНИЕ И РАСШИРЕНИЕ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ru-RU" altLang="ru-RU" sz="1800" b="1" i="0" dirty="0">
                <a:solidFill>
                  <a:srgbClr val="08546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   АССОРТИМЕНТА ГОТОВОЙ МОЛОЧНОЙ ПРОДУКЦИИ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Char char="Ш"/>
            </a:pPr>
            <a:endParaRPr lang="ru-RU" altLang="ru-RU" sz="1800" b="1" i="0" dirty="0">
              <a:solidFill>
                <a:srgbClr val="08546C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Char char="Ш"/>
            </a:pPr>
            <a:r>
              <a:rPr lang="ru-RU" altLang="ru-RU" sz="1800" b="1" i="0" dirty="0">
                <a:solidFill>
                  <a:srgbClr val="08546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altLang="ru-RU" sz="1800" b="1" i="0" dirty="0" smtClean="0">
                <a:solidFill>
                  <a:srgbClr val="08546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ИСКЛЮЧЕНИЕ ОПЛАТЫ ЗА СБРОС МОЛОЧНОЙ СЫВОРОТКИ В ЭКОСИСТЕМУ И ШТРАФНЫХ САНКЦИЙ</a:t>
            </a:r>
            <a:endParaRPr lang="ru-RU" altLang="ru-RU" sz="1800" b="1" i="0" dirty="0">
              <a:solidFill>
                <a:srgbClr val="08546C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</p:spTree>
  </p:cSld>
  <p:clrMapOvr>
    <a:masterClrMapping/>
  </p:clrMapOvr>
  <p:transition advClick="0"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4" grpId="0"/>
      <p:bldP spid="13317" grpId="0"/>
      <p:bldP spid="133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3" descr="D:\work\WEB\щекино-азот\презентация\data\dreamstime_1569631_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4475" y="214313"/>
            <a:ext cx="10388600" cy="734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7" descr="D:\work\WEB\щекино-азот\презентация\data\лицо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0063" y="0"/>
            <a:ext cx="10429876" cy="7602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5" descr="D:\work\WEB\щекино-азот\презентация\data\таблетки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1563" y="71438"/>
            <a:ext cx="11541126" cy="718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6" descr="D:\work\WEB\щекино-азот\презентация\data\966655_98929460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1438" y="-569913"/>
            <a:ext cx="9331326" cy="8570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Рисунок 13" descr="food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Группа 14"/>
          <p:cNvGrpSpPr>
            <a:grpSpLocks/>
          </p:cNvGrpSpPr>
          <p:nvPr/>
        </p:nvGrpSpPr>
        <p:grpSpPr bwMode="auto">
          <a:xfrm>
            <a:off x="-500063" y="5786438"/>
            <a:ext cx="10429876" cy="1285875"/>
            <a:chOff x="-652573" y="5857892"/>
            <a:chExt cx="10510432" cy="1285884"/>
          </a:xfrm>
        </p:grpSpPr>
        <p:sp>
          <p:nvSpPr>
            <p:cNvPr id="16" name="Прямоугольник 15"/>
            <p:cNvSpPr/>
            <p:nvPr/>
          </p:nvSpPr>
          <p:spPr>
            <a:xfrm>
              <a:off x="-642974" y="5857892"/>
              <a:ext cx="10500833" cy="1285884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1628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600" i="0">
                <a:solidFill>
                  <a:srgbClr val="014553"/>
                </a:solidFill>
              </a:endParaRPr>
            </a:p>
          </p:txBody>
        </p:sp>
        <p:sp>
          <p:nvSpPr>
            <p:cNvPr id="6156" name="TextBox 16"/>
            <p:cNvSpPr txBox="1">
              <a:spLocks noChangeArrowheads="1"/>
            </p:cNvSpPr>
            <p:nvPr/>
          </p:nvSpPr>
          <p:spPr bwMode="auto">
            <a:xfrm>
              <a:off x="-652573" y="6000768"/>
              <a:ext cx="10095854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8159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8159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8159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8159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2000" b="1" i="0">
                  <a:solidFill>
                    <a:srgbClr val="08546C"/>
                  </a:solidFill>
                  <a:latin typeface="Verdana" panose="020B0604030504040204" pitchFamily="34" charset="0"/>
                </a:rPr>
                <a:t>Уникальные свойства сыворотки 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2000" b="1" i="0">
                  <a:solidFill>
                    <a:srgbClr val="08546C"/>
                  </a:solidFill>
                  <a:latin typeface="Verdana" panose="020B0604030504040204" pitchFamily="34" charset="0"/>
                </a:rPr>
                <a:t>открывают перспективы ее применения</a:t>
              </a:r>
              <a:endParaRPr lang="ru-RU" altLang="ru-RU" sz="2000" b="1" i="0">
                <a:solidFill>
                  <a:srgbClr val="08546C"/>
                </a:solidFill>
                <a:latin typeface="Calibri" panose="020F0502020204030204" pitchFamily="34" charset="0"/>
              </a:endParaRPr>
            </a:p>
          </p:txBody>
        </p:sp>
      </p:grpSp>
      <p:pic>
        <p:nvPicPr>
          <p:cNvPr id="6153" name="Рисунок 10" descr="шапка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903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4" name="Рисунок 20" descr="шапка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903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0" presetID="2" presetClass="exit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" presetClass="exit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20" presetID="2" presetClass="exit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" presetClass="exit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Рисунок 5" descr="шапка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903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1"/>
          <p:cNvSpPr txBox="1">
            <a:spLocks noChangeArrowheads="1"/>
          </p:cNvSpPr>
          <p:nvPr/>
        </p:nvSpPr>
        <p:spPr bwMode="auto">
          <a:xfrm>
            <a:off x="1500188" y="611917"/>
            <a:ext cx="6215062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 b="1" dirty="0">
                <a:latin typeface="Constantia" pitchFamily="18" charset="0"/>
              </a:rPr>
              <a:t>Степень перехода основных компонентов молока в </a:t>
            </a:r>
            <a:r>
              <a:rPr lang="ru-RU" sz="1600" b="1" dirty="0" smtClean="0">
                <a:latin typeface="Constantia" pitchFamily="18" charset="0"/>
              </a:rPr>
              <a:t>сыворотку </a:t>
            </a:r>
            <a:r>
              <a:rPr lang="ru-RU" sz="1200" b="1" dirty="0" smtClean="0">
                <a:latin typeface="Constantia" pitchFamily="18" charset="0"/>
              </a:rPr>
              <a:t>(материал опубликован с разрешения д.т.н</a:t>
            </a:r>
            <a:r>
              <a:rPr lang="ru-RU" sz="1200" b="1" dirty="0">
                <a:latin typeface="Constantia" pitchFamily="18" charset="0"/>
              </a:rPr>
              <a:t>. директора ГБУ </a:t>
            </a:r>
            <a:r>
              <a:rPr lang="ru-RU" sz="1200" b="1" dirty="0" smtClean="0">
                <a:latin typeface="Constantia" pitchFamily="18" charset="0"/>
              </a:rPr>
              <a:t>«ЯГИКСПП» Гаврилова Г.Б.)</a:t>
            </a:r>
            <a:endParaRPr lang="ru-RU" sz="1200" b="1" dirty="0">
              <a:latin typeface="Constantia" pitchFamily="18" charset="0"/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6420944"/>
              </p:ext>
            </p:extLst>
          </p:nvPr>
        </p:nvGraphicFramePr>
        <p:xfrm>
          <a:off x="1500188" y="1397000"/>
          <a:ext cx="6119834" cy="53688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59917"/>
                <a:gridCol w="3059917"/>
              </a:tblGrid>
              <a:tr h="614015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Компоненты</a:t>
                      </a:r>
                      <a:r>
                        <a:rPr lang="ru-RU" sz="1600" baseline="0" dirty="0" smtClean="0"/>
                        <a:t> молока</a:t>
                      </a:r>
                      <a:endParaRPr lang="ru-RU" sz="1600" dirty="0"/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Степень перехода, % в сыворотку</a:t>
                      </a:r>
                      <a:endParaRPr lang="ru-RU" sz="1600" dirty="0"/>
                    </a:p>
                  </a:txBody>
                  <a:tcPr>
                    <a:solidFill>
                      <a:srgbClr val="0070C0"/>
                    </a:solidFill>
                  </a:tcPr>
                </a:tc>
              </a:tr>
              <a:tr h="350866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Сухие вещества всего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50,8</a:t>
                      </a:r>
                      <a:endParaRPr lang="ru-RU" dirty="0"/>
                    </a:p>
                  </a:txBody>
                  <a:tcPr/>
                </a:tc>
              </a:tr>
              <a:tr h="350866">
                <a:tc>
                  <a:txBody>
                    <a:bodyPr/>
                    <a:lstStyle/>
                    <a:p>
                      <a:pPr algn="ctr"/>
                      <a:r>
                        <a:rPr lang="ru-RU" sz="1200" baseline="0" dirty="0" smtClean="0"/>
                        <a:t> в том числе: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</a:tr>
              <a:tr h="350866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Белки всего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27,0</a:t>
                      </a:r>
                      <a:endParaRPr lang="ru-RU" dirty="0"/>
                    </a:p>
                  </a:txBody>
                  <a:tcPr/>
                </a:tc>
              </a:tr>
              <a:tr h="350866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 в том числе: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</a:tr>
              <a:tr h="350866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Казеин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5,6</a:t>
                      </a:r>
                      <a:endParaRPr lang="ru-RU" dirty="0"/>
                    </a:p>
                  </a:txBody>
                  <a:tcPr/>
                </a:tc>
              </a:tr>
              <a:tr h="350866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Сывороточные белки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95,2</a:t>
                      </a:r>
                      <a:endParaRPr lang="ru-RU" dirty="0"/>
                    </a:p>
                  </a:txBody>
                  <a:tcPr/>
                </a:tc>
              </a:tr>
              <a:tr h="350866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Лактоза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96,0</a:t>
                      </a:r>
                      <a:endParaRPr lang="ru-RU" dirty="0"/>
                    </a:p>
                  </a:txBody>
                  <a:tcPr/>
                </a:tc>
              </a:tr>
              <a:tr h="350866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Жир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8,5</a:t>
                      </a:r>
                      <a:endParaRPr lang="ru-RU" dirty="0"/>
                    </a:p>
                  </a:txBody>
                  <a:tcPr>
                    <a:solidFill>
                      <a:schemeClr val="accent1">
                        <a:tint val="20000"/>
                        <a:alpha val="34000"/>
                      </a:schemeClr>
                    </a:solidFill>
                  </a:tcPr>
                </a:tc>
              </a:tr>
              <a:tr h="350866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Минеральные вещества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79,2</a:t>
                      </a:r>
                      <a:endParaRPr lang="ru-RU" dirty="0"/>
                    </a:p>
                  </a:txBody>
                  <a:tcPr/>
                </a:tc>
              </a:tr>
              <a:tr h="350866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Органические кислоты: молочная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74,5</a:t>
                      </a:r>
                      <a:endParaRPr lang="ru-RU" dirty="0"/>
                    </a:p>
                  </a:txBody>
                  <a:tcPr/>
                </a:tc>
              </a:tr>
              <a:tr h="350866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 лимонная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12,0</a:t>
                      </a:r>
                      <a:endParaRPr lang="ru-RU" dirty="0"/>
                    </a:p>
                  </a:txBody>
                  <a:tcPr/>
                </a:tc>
              </a:tr>
              <a:tr h="350866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Витамины: </a:t>
                      </a:r>
                      <a:r>
                        <a:rPr lang="ru-RU" sz="1200" dirty="0" err="1" smtClean="0"/>
                        <a:t>водорастворимые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86,5</a:t>
                      </a:r>
                      <a:endParaRPr lang="ru-RU" dirty="0"/>
                    </a:p>
                  </a:txBody>
                  <a:tcPr/>
                </a:tc>
              </a:tr>
              <a:tr h="350866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 жирорастворимые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8,0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extBox 1"/>
          <p:cNvSpPr txBox="1">
            <a:spLocks noChangeArrowheads="1"/>
          </p:cNvSpPr>
          <p:nvPr/>
        </p:nvSpPr>
        <p:spPr bwMode="auto">
          <a:xfrm>
            <a:off x="971600" y="715343"/>
            <a:ext cx="7361238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 b="1" dirty="0">
                <a:latin typeface="Constantia" pitchFamily="18" charset="0"/>
              </a:rPr>
              <a:t>Шкала ФАО/ВОЗ биологической ценности различных пищевых белков </a:t>
            </a:r>
            <a:r>
              <a:rPr lang="ru-RU" sz="1200" b="1" dirty="0">
                <a:latin typeface="Constantia" pitchFamily="18" charset="0"/>
              </a:rPr>
              <a:t>(материал опубликован с разрешения </a:t>
            </a:r>
            <a:r>
              <a:rPr lang="ru-RU" sz="1200" b="1" dirty="0" smtClean="0">
                <a:latin typeface="Constantia" pitchFamily="18" charset="0"/>
              </a:rPr>
              <a:t>д.т.н. </a:t>
            </a:r>
            <a:r>
              <a:rPr lang="ru-RU" sz="1200" b="1" dirty="0">
                <a:latin typeface="Constantia" pitchFamily="18" charset="0"/>
              </a:rPr>
              <a:t>директора</a:t>
            </a:r>
            <a:r>
              <a:rPr lang="ru-RU" sz="1200" b="1" dirty="0" smtClean="0">
                <a:latin typeface="Constantia" pitchFamily="18" charset="0"/>
              </a:rPr>
              <a:t> </a:t>
            </a:r>
            <a:r>
              <a:rPr lang="ru-RU" sz="1200" b="1" dirty="0">
                <a:latin typeface="Constantia" pitchFamily="18" charset="0"/>
              </a:rPr>
              <a:t>ГБУ «ЯГИКСПП» Гаврилова Г.Б.)</a:t>
            </a:r>
          </a:p>
          <a:p>
            <a:pPr algn="ctr"/>
            <a:endParaRPr lang="ru-RU" sz="1600" b="1" dirty="0">
              <a:latin typeface="Constantia" pitchFamily="18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3291824"/>
              </p:ext>
            </p:extLst>
          </p:nvPr>
        </p:nvGraphicFramePr>
        <p:xfrm>
          <a:off x="1524000" y="1451968"/>
          <a:ext cx="6096000" cy="4831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/>
                <a:gridCol w="30480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Источник</a:t>
                      </a:r>
                      <a:r>
                        <a:rPr lang="ru-RU" baseline="0" dirty="0" smtClean="0"/>
                        <a:t>  белка</a:t>
                      </a:r>
                      <a:endParaRPr lang="ru-RU" dirty="0"/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Биологическая</a:t>
                      </a:r>
                      <a:r>
                        <a:rPr lang="ru-RU" baseline="0" dirty="0" smtClean="0"/>
                        <a:t> ценность, условные единицы</a:t>
                      </a:r>
                      <a:endParaRPr lang="ru-RU" dirty="0"/>
                    </a:p>
                  </a:txBody>
                  <a:tcPr>
                    <a:solidFill>
                      <a:srgbClr val="0070C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Яйцо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100</a:t>
                      </a:r>
                      <a:endParaRPr lang="ru-RU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Молоко, в т.ч.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82</a:t>
                      </a:r>
                      <a:endParaRPr lang="ru-RU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Казеин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77</a:t>
                      </a:r>
                      <a:endParaRPr lang="ru-RU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rgbClr val="FF0000"/>
                          </a:solidFill>
                        </a:rPr>
                        <a:t>Сывороточные белки (альбумины и глобулины)</a:t>
                      </a:r>
                      <a:endParaRPr lang="ru-RU" sz="16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FF0000"/>
                          </a:solidFill>
                        </a:rPr>
                        <a:t>104</a:t>
                      </a:r>
                      <a:endParaRPr lang="ru-RU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Рыба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86</a:t>
                      </a:r>
                      <a:endParaRPr lang="ru-RU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Говядина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80</a:t>
                      </a:r>
                      <a:endParaRPr lang="ru-RU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Соя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aseline="0" dirty="0" smtClean="0"/>
                        <a:t> 74</a:t>
                      </a:r>
                      <a:endParaRPr lang="ru-RU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Картофель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71</a:t>
                      </a:r>
                      <a:endParaRPr lang="ru-RU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Рис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59</a:t>
                      </a:r>
                      <a:endParaRPr lang="ru-RU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Кукуруза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54</a:t>
                      </a:r>
                      <a:endParaRPr lang="ru-RU" dirty="0"/>
                    </a:p>
                  </a:txBody>
                  <a:tcPr anchor="ctr"/>
                </a:tc>
              </a:tr>
            </a:tbl>
          </a:graphicData>
        </a:graphic>
      </p:graphicFrame>
      <p:pic>
        <p:nvPicPr>
          <p:cNvPr id="5" name="Рисунок 5" descr="шапка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903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84027999"/>
      </p:ext>
    </p:extLst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Рисунок 5" descr="шапка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903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1052736"/>
            <a:ext cx="59766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81628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i="0" dirty="0" smtClean="0">
                <a:solidFill>
                  <a:srgbClr val="4BA3AF"/>
                </a:solidFill>
                <a:cs typeface="Tahoma" pitchFamily="34" charset="0"/>
              </a:rPr>
              <a:t>Краткие маркетинговые данные рынка молочной сыворотки </a:t>
            </a:r>
            <a:r>
              <a:rPr lang="ru-RU" sz="1400" b="1" i="0" dirty="0" smtClean="0">
                <a:solidFill>
                  <a:srgbClr val="4BA3AF"/>
                </a:solidFill>
                <a:cs typeface="Tahoma" pitchFamily="34" charset="0"/>
              </a:rPr>
              <a:t>(на основе данных </a:t>
            </a:r>
            <a:r>
              <a:rPr lang="en-US" sz="1400" b="1" i="0" dirty="0" smtClean="0">
                <a:solidFill>
                  <a:srgbClr val="4BA3AF"/>
                </a:solidFill>
                <a:cs typeface="Tahoma" pitchFamily="34" charset="0"/>
              </a:rPr>
              <a:t>Alto Consulting Group)</a:t>
            </a:r>
            <a:r>
              <a:rPr lang="ru-RU" b="1" i="0" dirty="0" smtClean="0">
                <a:solidFill>
                  <a:srgbClr val="4BA3AF"/>
                </a:solidFill>
                <a:cs typeface="Tahoma" pitchFamily="34" charset="0"/>
              </a:rPr>
              <a:t>:</a:t>
            </a:r>
            <a:endParaRPr lang="ru-RU" i="0" dirty="0">
              <a:solidFill>
                <a:srgbClr val="4BA3A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3528" y="1997839"/>
            <a:ext cx="8064896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600" dirty="0"/>
              <a:t>Производство молочной сыворотки в </a:t>
            </a:r>
            <a:r>
              <a:rPr lang="ru-RU" sz="1600" dirty="0" smtClean="0"/>
              <a:t>2015 году </a:t>
            </a:r>
            <a:r>
              <a:rPr lang="ru-RU" sz="1600" dirty="0"/>
              <a:t>увеличилось на 17,0% к уровню </a:t>
            </a:r>
            <a:r>
              <a:rPr lang="ru-RU" sz="1600" dirty="0" smtClean="0"/>
              <a:t>прошлого </a:t>
            </a:r>
            <a:r>
              <a:rPr lang="ru-RU" sz="1600" dirty="0"/>
              <a:t>года и составило </a:t>
            </a:r>
            <a:r>
              <a:rPr lang="ru-RU" sz="1600" dirty="0" smtClean="0"/>
              <a:t>5,7 млн. </a:t>
            </a:r>
            <a:r>
              <a:rPr lang="ru-RU" sz="1600" dirty="0"/>
              <a:t>тонн</a:t>
            </a:r>
            <a:r>
              <a:rPr lang="ru-RU" sz="1600" dirty="0" smtClean="0"/>
              <a:t>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sz="1600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600" dirty="0"/>
              <a:t>Промышленной переработке подвергается лишь 20-30% от общего объема производимой сыворотки, часть ее направляется в хозяйства для откорма животных, остальная сливается в канализацию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sz="1600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600" dirty="0" smtClean="0"/>
              <a:t>В </a:t>
            </a:r>
            <a:r>
              <a:rPr lang="ru-RU" sz="1600" dirty="0"/>
              <a:t>период 2012-2015 гг. средние цены производителей на сыворотку сухую выросли на 44,9%, с 33 390,7 руб./тонн. до 48 380,1 руб./тонн. Наибольшее увеличение средних цен производителей произошло в 2013 году, тогда темп роста составил 34,2</a:t>
            </a:r>
            <a:r>
              <a:rPr lang="ru-RU" sz="1600" dirty="0" smtClean="0"/>
              <a:t>%</a:t>
            </a:r>
            <a:endParaRPr lang="ru-RU" sz="1600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sz="16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600" dirty="0" smtClean="0"/>
              <a:t>Потребность молочной отрасли РФ в эффективных технологиях переработки сыворотки, оценивается в следующем объеме:</a:t>
            </a:r>
          </a:p>
          <a:p>
            <a:r>
              <a:rPr lang="ru-RU" sz="1600" dirty="0" smtClean="0"/>
              <a:t>- Электродиализные установки в количестве превышающем 150 ед.</a:t>
            </a:r>
          </a:p>
          <a:p>
            <a:r>
              <a:rPr lang="ru-RU" sz="1600" dirty="0" smtClean="0"/>
              <a:t>- Установки нанофильтрации 225 ед.</a:t>
            </a:r>
            <a:endParaRPr lang="ru-RU" sz="16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79512" y="6002971"/>
            <a:ext cx="84969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81628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i="0" dirty="0" smtClean="0">
                <a:solidFill>
                  <a:srgbClr val="4BA3AF"/>
                </a:solidFill>
                <a:cs typeface="Tahoma" pitchFamily="34" charset="0"/>
              </a:rPr>
              <a:t>Опираясь на эти данные компания «Инновационное Предприятие «Щекиноазот» планирует свою стратегию развития</a:t>
            </a:r>
            <a:endParaRPr lang="ru-RU" i="0" dirty="0">
              <a:solidFill>
                <a:srgbClr val="4BA3A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9494310"/>
      </p:ext>
    </p:extLst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Box 5"/>
          <p:cNvSpPr txBox="1">
            <a:spLocks noChangeArrowheads="1"/>
          </p:cNvSpPr>
          <p:nvPr/>
        </p:nvSpPr>
        <p:spPr bwMode="auto">
          <a:xfrm>
            <a:off x="-214313" y="928688"/>
            <a:ext cx="3071813" cy="246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8159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8159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8159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8159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ru-RU" altLang="ru-RU" sz="1900" b="1" i="0">
                <a:solidFill>
                  <a:srgbClr val="08546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Основные технологические схемы </a:t>
            </a:r>
          </a:p>
          <a:p>
            <a:pPr algn="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ru-RU" altLang="ru-RU" sz="1900" b="1" i="0">
                <a:solidFill>
                  <a:srgbClr val="08546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производства </a:t>
            </a:r>
          </a:p>
          <a:p>
            <a:pPr algn="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ru-RU" altLang="ru-RU" sz="1900" b="1" i="0">
                <a:solidFill>
                  <a:srgbClr val="08546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продуктов </a:t>
            </a:r>
          </a:p>
          <a:p>
            <a:pPr algn="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ru-RU" altLang="ru-RU" sz="1900" b="1" i="0">
                <a:solidFill>
                  <a:srgbClr val="08546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на основе деминерали-</a:t>
            </a:r>
          </a:p>
          <a:p>
            <a:pPr algn="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ru-RU" altLang="ru-RU" sz="1900" b="1" i="0">
                <a:solidFill>
                  <a:srgbClr val="08546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зованной </a:t>
            </a:r>
          </a:p>
          <a:p>
            <a:pPr algn="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ru-RU" altLang="ru-RU" sz="1900" b="1" i="0">
                <a:solidFill>
                  <a:srgbClr val="08546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сыворотки</a:t>
            </a:r>
            <a:endParaRPr lang="ru-RU" altLang="ru-RU" sz="1900" i="0">
              <a:latin typeface="Calibri" panose="020F0502020204030204" pitchFamily="34" charset="0"/>
            </a:endParaRPr>
          </a:p>
        </p:txBody>
      </p:sp>
      <p:pic>
        <p:nvPicPr>
          <p:cNvPr id="26627" name="Рисунок 4" descr="шапка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903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8" name="Рисунок 8" descr="СХЕМА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775" y="1014413"/>
            <a:ext cx="8070850" cy="5700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 bwMode="auto">
          <a:xfrm>
            <a:off x="3203575" y="2781300"/>
            <a:ext cx="2592388" cy="43180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defTabSz="914400" eaLnBrk="1" hangingPunct="1">
              <a:defRPr/>
            </a:pPr>
            <a:r>
              <a:rPr lang="ru-RU" sz="1100" i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Сгущение на вакуум-выпарной или на установке </a:t>
            </a:r>
            <a:r>
              <a:rPr lang="ru-RU" sz="1100" i="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нанофильтрации</a:t>
            </a:r>
            <a:endParaRPr lang="ru-RU" sz="1100" i="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3" name="Line 564"/>
          <p:cNvSpPr>
            <a:spLocks noChangeShapeType="1"/>
          </p:cNvSpPr>
          <p:nvPr/>
        </p:nvSpPr>
        <p:spPr bwMode="auto">
          <a:xfrm>
            <a:off x="4662488" y="6165850"/>
            <a:ext cx="4229992" cy="8618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pic>
        <p:nvPicPr>
          <p:cNvPr id="35844" name="Рисунок 4" descr="шапка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903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5" name="TextBox 5"/>
          <p:cNvSpPr txBox="1">
            <a:spLocks noChangeArrowheads="1"/>
          </p:cNvSpPr>
          <p:nvPr/>
        </p:nvSpPr>
        <p:spPr bwMode="auto">
          <a:xfrm>
            <a:off x="0" y="620713"/>
            <a:ext cx="9144000" cy="83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8159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8159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8159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8159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ru-RU" altLang="ru-RU" sz="1800" b="1" i="0" dirty="0">
                <a:solidFill>
                  <a:srgbClr val="08546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Возможные технологические решения использования деминерализованной сыворотки</a:t>
            </a:r>
            <a:r>
              <a:rPr lang="ru-RU" altLang="ru-RU" sz="1800" i="0" dirty="0">
                <a:latin typeface="Tahoma" panose="020B0604030504040204" pitchFamily="34" charset="0"/>
              </a:rPr>
              <a:t> </a:t>
            </a:r>
            <a:r>
              <a:rPr lang="ru-RU" altLang="ru-RU" sz="1800" b="1" i="0" dirty="0">
                <a:solidFill>
                  <a:srgbClr val="08546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на производстве</a:t>
            </a:r>
            <a:r>
              <a:rPr lang="ru-RU" altLang="ru-RU" sz="1800" i="0" dirty="0">
                <a:latin typeface="Tahoma" panose="020B0604030504040204" pitchFamily="34" charset="0"/>
              </a:rPr>
              <a:t> </a:t>
            </a:r>
            <a:r>
              <a:rPr lang="ru-RU" altLang="ru-RU" sz="1800" b="1" i="0" dirty="0">
                <a:solidFill>
                  <a:srgbClr val="08546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с целью замещения части молочного сырья</a:t>
            </a:r>
          </a:p>
        </p:txBody>
      </p:sp>
      <p:sp>
        <p:nvSpPr>
          <p:cNvPr id="35846" name="Rectangle 538"/>
          <p:cNvSpPr>
            <a:spLocks noChangeArrowheads="1"/>
          </p:cNvSpPr>
          <p:nvPr/>
        </p:nvSpPr>
        <p:spPr bwMode="auto">
          <a:xfrm>
            <a:off x="2195513" y="1557338"/>
            <a:ext cx="2592387" cy="792162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57150" cmpd="thickTh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8159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8159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8159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8159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600" b="1" i="0" dirty="0">
                <a:solidFill>
                  <a:schemeClr val="bg1"/>
                </a:solidFill>
                <a:latin typeface="Tahoma" panose="020B0604030504040204" pitchFamily="34" charset="0"/>
              </a:rPr>
              <a:t>Поступление  сыворотки из производства</a:t>
            </a:r>
            <a:r>
              <a:rPr lang="en-US" altLang="ru-RU" sz="1600" b="1" i="0" dirty="0">
                <a:solidFill>
                  <a:schemeClr val="bg1"/>
                </a:solidFill>
                <a:latin typeface="Tahoma" panose="020B0604030504040204" pitchFamily="34" charset="0"/>
              </a:rPr>
              <a:t> </a:t>
            </a:r>
            <a:endParaRPr lang="ru-RU" altLang="ru-RU" sz="1600" b="1" i="0" dirty="0">
              <a:solidFill>
                <a:schemeClr val="bg1"/>
              </a:solidFill>
              <a:latin typeface="Tahoma" panose="020B060403050404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ru-RU" altLang="ru-RU" sz="1600" b="1" i="0" dirty="0">
              <a:solidFill>
                <a:schemeClr val="bg1"/>
              </a:solidFill>
              <a:latin typeface="Tahoma" panose="020B0604030504040204" pitchFamily="34" charset="0"/>
            </a:endParaRPr>
          </a:p>
        </p:txBody>
      </p:sp>
      <p:sp>
        <p:nvSpPr>
          <p:cNvPr id="35847" name="Rectangle 541"/>
          <p:cNvSpPr>
            <a:spLocks noChangeArrowheads="1"/>
          </p:cNvSpPr>
          <p:nvPr/>
        </p:nvSpPr>
        <p:spPr bwMode="auto">
          <a:xfrm>
            <a:off x="2195513" y="2493963"/>
            <a:ext cx="2592387" cy="863600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57150" cmpd="thickTh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8159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8159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8159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8159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600" b="1" i="0" dirty="0">
                <a:solidFill>
                  <a:schemeClr val="bg1"/>
                </a:solidFill>
                <a:latin typeface="Tahoma" panose="020B0604030504040204" pitchFamily="34" charset="0"/>
              </a:rPr>
              <a:t>Сепарирование с выделением молочного жира и частиц казеина</a:t>
            </a:r>
          </a:p>
        </p:txBody>
      </p:sp>
      <p:sp>
        <p:nvSpPr>
          <p:cNvPr id="35848" name="Rectangle 542"/>
          <p:cNvSpPr>
            <a:spLocks noChangeArrowheads="1"/>
          </p:cNvSpPr>
          <p:nvPr/>
        </p:nvSpPr>
        <p:spPr bwMode="auto">
          <a:xfrm>
            <a:off x="2195513" y="3500438"/>
            <a:ext cx="2592387" cy="649287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57150" cmpd="thickTh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8159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8159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8159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8159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600" b="1" i="0" dirty="0">
                <a:solidFill>
                  <a:schemeClr val="bg1"/>
                </a:solidFill>
                <a:latin typeface="Tahoma" panose="020B0604030504040204" pitchFamily="34" charset="0"/>
              </a:rPr>
              <a:t>Пастеризация                 и  охлаждение </a:t>
            </a:r>
          </a:p>
        </p:txBody>
      </p:sp>
      <p:sp>
        <p:nvSpPr>
          <p:cNvPr id="35849" name="Rectangle 543"/>
          <p:cNvSpPr>
            <a:spLocks noChangeArrowheads="1"/>
          </p:cNvSpPr>
          <p:nvPr/>
        </p:nvSpPr>
        <p:spPr bwMode="auto">
          <a:xfrm>
            <a:off x="2195513" y="4292600"/>
            <a:ext cx="2592387" cy="1152525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57150" cmpd="thickTh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8159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8159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8159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8159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600" b="1" i="0" dirty="0">
                <a:solidFill>
                  <a:schemeClr val="bg1"/>
                </a:solidFill>
                <a:latin typeface="Tahoma" panose="020B0604030504040204" pitchFamily="34" charset="0"/>
              </a:rPr>
              <a:t>Концентрирование</a:t>
            </a:r>
            <a:r>
              <a:rPr lang="en-US" altLang="ru-RU" sz="1600" b="1" i="0" dirty="0">
                <a:solidFill>
                  <a:schemeClr val="bg1"/>
                </a:solidFill>
                <a:latin typeface="Tahoma" panose="020B0604030504040204" pitchFamily="34" charset="0"/>
              </a:rPr>
              <a:t> </a:t>
            </a:r>
            <a:r>
              <a:rPr lang="ru-RU" altLang="ru-RU" sz="1600" b="1" i="0" dirty="0">
                <a:solidFill>
                  <a:schemeClr val="bg1"/>
                </a:solidFill>
                <a:latin typeface="Tahoma" panose="020B0604030504040204" pitchFamily="34" charset="0"/>
              </a:rPr>
              <a:t>сухих веществ в 2 раза </a:t>
            </a:r>
            <a:r>
              <a:rPr lang="ru-RU" altLang="ru-RU" sz="1600" b="1" i="0" dirty="0" err="1">
                <a:solidFill>
                  <a:schemeClr val="bg1"/>
                </a:solidFill>
                <a:latin typeface="Tahoma" panose="020B0604030504040204" pitchFamily="34" charset="0"/>
              </a:rPr>
              <a:t>нанофильтрацией</a:t>
            </a:r>
            <a:r>
              <a:rPr lang="ru-RU" altLang="ru-RU" sz="1600" b="1" i="0" dirty="0">
                <a:solidFill>
                  <a:schemeClr val="bg1"/>
                </a:solidFill>
                <a:latin typeface="Tahoma" panose="020B0604030504040204" pitchFamily="34" charset="0"/>
              </a:rPr>
              <a:t> или вакуум-выпариванием</a:t>
            </a:r>
          </a:p>
        </p:txBody>
      </p:sp>
      <p:sp>
        <p:nvSpPr>
          <p:cNvPr id="35850" name="Rectangle 544"/>
          <p:cNvSpPr>
            <a:spLocks noChangeArrowheads="1"/>
          </p:cNvSpPr>
          <p:nvPr/>
        </p:nvSpPr>
        <p:spPr bwMode="auto">
          <a:xfrm>
            <a:off x="2195513" y="5589588"/>
            <a:ext cx="2592387" cy="1079500"/>
          </a:xfrm>
          <a:prstGeom prst="rect">
            <a:avLst/>
          </a:prstGeom>
          <a:solidFill>
            <a:srgbClr val="7ED5DE"/>
          </a:solidFill>
          <a:ln w="76200">
            <a:pattFill prst="lgCheck">
              <a:fgClr>
                <a:srgbClr val="7ED5DE"/>
              </a:fgClr>
              <a:bgClr>
                <a:schemeClr val="accent2"/>
              </a:bgClr>
            </a:pattFill>
            <a:miter lim="800000"/>
            <a:headEnd/>
            <a:tailEnd/>
          </a:ln>
        </p:spPr>
        <p:txBody>
          <a:bodyPr lIns="0" tIns="0" rIns="0" bIns="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8159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8159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8159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8159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600" b="1" i="0" dirty="0">
                <a:solidFill>
                  <a:schemeClr val="accent2"/>
                </a:solidFill>
                <a:latin typeface="Tahoma" panose="020B0604030504040204" pitchFamily="34" charset="0"/>
              </a:rPr>
              <a:t>Деминерализация концентрированной сыворотки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600" b="1" i="0" dirty="0">
                <a:solidFill>
                  <a:schemeClr val="accent2"/>
                </a:solidFill>
                <a:latin typeface="Tahoma" panose="020B0604030504040204" pitchFamily="34" charset="0"/>
              </a:rPr>
              <a:t>на ЭДУ «</a:t>
            </a:r>
            <a:r>
              <a:rPr lang="en-US" altLang="ru-RU" sz="1600" b="1" i="0" dirty="0">
                <a:solidFill>
                  <a:schemeClr val="accent2"/>
                </a:solidFill>
                <a:latin typeface="Tahoma" panose="020B0604030504040204" pitchFamily="34" charset="0"/>
              </a:rPr>
              <a:t>ISTOK-MILK</a:t>
            </a:r>
            <a:r>
              <a:rPr lang="ru-RU" altLang="ru-RU" sz="1600" b="1" i="0" dirty="0">
                <a:solidFill>
                  <a:schemeClr val="accent2"/>
                </a:solidFill>
                <a:latin typeface="Tahoma" panose="020B0604030504040204" pitchFamily="34" charset="0"/>
              </a:rPr>
              <a:t>»</a:t>
            </a:r>
          </a:p>
        </p:txBody>
      </p:sp>
      <p:sp>
        <p:nvSpPr>
          <p:cNvPr id="35851" name="Rectangle 545"/>
          <p:cNvSpPr>
            <a:spLocks noChangeArrowheads="1"/>
          </p:cNvSpPr>
          <p:nvPr/>
        </p:nvSpPr>
        <p:spPr bwMode="auto">
          <a:xfrm>
            <a:off x="395288" y="1557338"/>
            <a:ext cx="1655762" cy="792162"/>
          </a:xfrm>
          <a:prstGeom prst="rect">
            <a:avLst/>
          </a:prstGeom>
          <a:solidFill>
            <a:srgbClr val="E9A805"/>
          </a:solidFill>
          <a:ln>
            <a:noFill/>
          </a:ln>
          <a:extLst>
            <a:ext uri="{91240B29-F687-4F45-9708-019B960494DF}">
              <a14:hiddenLine xmlns:a14="http://schemas.microsoft.com/office/drawing/2010/main" w="57150" cmpd="thickTh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8159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8159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8159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8159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600" b="1" i="0">
                <a:solidFill>
                  <a:schemeClr val="bg1"/>
                </a:solidFill>
                <a:latin typeface="Tahoma" panose="020B0604030504040204" pitchFamily="34" charset="0"/>
              </a:rPr>
              <a:t>Производство молочного напитка</a:t>
            </a:r>
          </a:p>
        </p:txBody>
      </p:sp>
      <p:sp>
        <p:nvSpPr>
          <p:cNvPr id="35852" name="Rectangle 555"/>
          <p:cNvSpPr>
            <a:spLocks noChangeArrowheads="1"/>
          </p:cNvSpPr>
          <p:nvPr/>
        </p:nvSpPr>
        <p:spPr bwMode="auto">
          <a:xfrm>
            <a:off x="4932363" y="1557338"/>
            <a:ext cx="1800225" cy="1366837"/>
          </a:xfrm>
          <a:prstGeom prst="rect">
            <a:avLst/>
          </a:prstGeom>
          <a:solidFill>
            <a:srgbClr val="12C449"/>
          </a:solidFill>
          <a:ln>
            <a:noFill/>
          </a:ln>
          <a:extLst>
            <a:ext uri="{91240B29-F687-4F45-9708-019B960494DF}">
              <a14:hiddenLine xmlns:a14="http://schemas.microsoft.com/office/drawing/2010/main" w="57150" cmpd="thickTh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8159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8159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8159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8159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600" b="1" i="0" dirty="0">
                <a:solidFill>
                  <a:schemeClr val="bg1"/>
                </a:solidFill>
                <a:latin typeface="Tahoma" panose="020B0604030504040204" pitchFamily="34" charset="0"/>
              </a:rPr>
              <a:t>Производство напитка </a:t>
            </a:r>
            <a:r>
              <a:rPr lang="ru-RU" altLang="ru-RU" sz="1600" b="1" i="0" dirty="0" err="1">
                <a:solidFill>
                  <a:schemeClr val="bg1"/>
                </a:solidFill>
                <a:latin typeface="Tahoma" panose="020B0604030504040204" pitchFamily="34" charset="0"/>
              </a:rPr>
              <a:t>сывороточно</a:t>
            </a:r>
            <a:r>
              <a:rPr lang="ru-RU" altLang="ru-RU" sz="1600" b="1" i="0" dirty="0">
                <a:solidFill>
                  <a:schemeClr val="bg1"/>
                </a:solidFill>
                <a:latin typeface="Tahoma" panose="020B0604030504040204" pitchFamily="34" charset="0"/>
              </a:rPr>
              <a:t>-кефирного с соком</a:t>
            </a:r>
          </a:p>
        </p:txBody>
      </p:sp>
      <p:sp>
        <p:nvSpPr>
          <p:cNvPr id="35854" name="Rectangle 558"/>
          <p:cNvSpPr>
            <a:spLocks noChangeArrowheads="1"/>
          </p:cNvSpPr>
          <p:nvPr/>
        </p:nvSpPr>
        <p:spPr bwMode="auto">
          <a:xfrm>
            <a:off x="395288" y="2420938"/>
            <a:ext cx="1655762" cy="1728787"/>
          </a:xfrm>
          <a:prstGeom prst="rect">
            <a:avLst/>
          </a:prstGeom>
          <a:noFill/>
          <a:ln w="38100">
            <a:solidFill>
              <a:srgbClr val="E9A805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8159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8159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8159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8159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sp>
        <p:nvSpPr>
          <p:cNvPr id="35855" name="Rectangle 560"/>
          <p:cNvSpPr>
            <a:spLocks noChangeArrowheads="1"/>
          </p:cNvSpPr>
          <p:nvPr/>
        </p:nvSpPr>
        <p:spPr bwMode="auto">
          <a:xfrm>
            <a:off x="468313" y="2420938"/>
            <a:ext cx="1584325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ckTh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8159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8159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8159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8159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600" b="1" i="0" dirty="0">
                <a:solidFill>
                  <a:srgbClr val="E9A805"/>
                </a:solidFill>
                <a:latin typeface="Tahoma" panose="020B0604030504040204" pitchFamily="34" charset="0"/>
              </a:rPr>
              <a:t>Смесь молоко натуральное и молоко обезжиренное –</a:t>
            </a:r>
            <a:r>
              <a:rPr lang="ru-RU" altLang="ru-RU" sz="1800" i="0" dirty="0"/>
              <a:t> </a:t>
            </a:r>
            <a:r>
              <a:rPr lang="ru-RU" altLang="ru-RU" sz="1600" b="1" i="0" dirty="0">
                <a:solidFill>
                  <a:srgbClr val="E9A805"/>
                </a:solidFill>
                <a:latin typeface="Tahoma" panose="020B0604030504040204" pitchFamily="34" charset="0"/>
              </a:rPr>
              <a:t>90%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600" b="1" i="0" dirty="0">
                <a:solidFill>
                  <a:srgbClr val="E9A805"/>
                </a:solidFill>
                <a:latin typeface="Tahoma" panose="020B0604030504040204" pitchFamily="34" charset="0"/>
              </a:rPr>
              <a:t>Сыворотка     – 10%</a:t>
            </a:r>
          </a:p>
        </p:txBody>
      </p:sp>
      <p:sp>
        <p:nvSpPr>
          <p:cNvPr id="35857" name="Rectangle 565"/>
          <p:cNvSpPr>
            <a:spLocks noChangeArrowheads="1"/>
          </p:cNvSpPr>
          <p:nvPr/>
        </p:nvSpPr>
        <p:spPr bwMode="auto">
          <a:xfrm>
            <a:off x="4932363" y="3068638"/>
            <a:ext cx="1727200" cy="1081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ckTh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8159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8159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8159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8159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600" b="1" i="0">
                <a:solidFill>
                  <a:srgbClr val="12C449"/>
                </a:solidFill>
                <a:latin typeface="Tahoma" panose="020B0604030504040204" pitchFamily="34" charset="0"/>
              </a:rPr>
              <a:t>Смесь кефир и сок – 65%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600" b="1" i="0">
                <a:solidFill>
                  <a:srgbClr val="12C449"/>
                </a:solidFill>
                <a:latin typeface="Tahoma" panose="020B0604030504040204" pitchFamily="34" charset="0"/>
              </a:rPr>
              <a:t>Сыворотка         – 35%</a:t>
            </a:r>
          </a:p>
        </p:txBody>
      </p:sp>
      <p:sp>
        <p:nvSpPr>
          <p:cNvPr id="35858" name="Rectangle 567"/>
          <p:cNvSpPr>
            <a:spLocks noChangeArrowheads="1"/>
          </p:cNvSpPr>
          <p:nvPr/>
        </p:nvSpPr>
        <p:spPr bwMode="auto">
          <a:xfrm>
            <a:off x="395288" y="4292600"/>
            <a:ext cx="1655762" cy="360363"/>
          </a:xfrm>
          <a:prstGeom prst="rect">
            <a:avLst/>
          </a:prstGeom>
          <a:solidFill>
            <a:srgbClr val="E9A805"/>
          </a:solidFill>
          <a:ln>
            <a:noFill/>
          </a:ln>
          <a:extLst>
            <a:ext uri="{91240B29-F687-4F45-9708-019B960494DF}">
              <a14:hiddenLine xmlns:a14="http://schemas.microsoft.com/office/drawing/2010/main" w="57150" cmpd="thickTh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8159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8159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8159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8159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600" b="1" i="0" dirty="0">
                <a:solidFill>
                  <a:schemeClr val="bg1"/>
                </a:solidFill>
                <a:latin typeface="Tahoma" panose="020B0604030504040204" pitchFamily="34" charset="0"/>
              </a:rPr>
              <a:t>Пастеризация</a:t>
            </a:r>
          </a:p>
        </p:txBody>
      </p:sp>
      <p:sp>
        <p:nvSpPr>
          <p:cNvPr id="35859" name="Rectangle 568"/>
          <p:cNvSpPr>
            <a:spLocks noChangeArrowheads="1"/>
          </p:cNvSpPr>
          <p:nvPr/>
        </p:nvSpPr>
        <p:spPr bwMode="auto">
          <a:xfrm>
            <a:off x="395288" y="4724400"/>
            <a:ext cx="1655762" cy="360363"/>
          </a:xfrm>
          <a:prstGeom prst="rect">
            <a:avLst/>
          </a:prstGeom>
          <a:solidFill>
            <a:srgbClr val="E9A805"/>
          </a:solidFill>
          <a:ln>
            <a:noFill/>
          </a:ln>
          <a:extLst>
            <a:ext uri="{91240B29-F687-4F45-9708-019B960494DF}">
              <a14:hiddenLine xmlns:a14="http://schemas.microsoft.com/office/drawing/2010/main" w="57150" cmpd="thickTh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8159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8159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8159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8159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600" b="1" i="0" dirty="0">
                <a:solidFill>
                  <a:schemeClr val="bg1"/>
                </a:solidFill>
                <a:latin typeface="Tahoma" panose="020B0604030504040204" pitchFamily="34" charset="0"/>
              </a:rPr>
              <a:t>Охлаждение</a:t>
            </a:r>
          </a:p>
        </p:txBody>
      </p:sp>
      <p:sp>
        <p:nvSpPr>
          <p:cNvPr id="35860" name="Rectangle 569"/>
          <p:cNvSpPr>
            <a:spLocks noChangeArrowheads="1"/>
          </p:cNvSpPr>
          <p:nvPr/>
        </p:nvSpPr>
        <p:spPr bwMode="auto">
          <a:xfrm>
            <a:off x="395288" y="5157788"/>
            <a:ext cx="1655762" cy="358775"/>
          </a:xfrm>
          <a:prstGeom prst="rect">
            <a:avLst/>
          </a:prstGeom>
          <a:solidFill>
            <a:srgbClr val="E9A805"/>
          </a:solidFill>
          <a:ln>
            <a:noFill/>
          </a:ln>
          <a:extLst>
            <a:ext uri="{91240B29-F687-4F45-9708-019B960494DF}">
              <a14:hiddenLine xmlns:a14="http://schemas.microsoft.com/office/drawing/2010/main" w="57150" cmpd="thickTh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8159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8159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8159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8159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600" b="1" i="0" dirty="0">
                <a:solidFill>
                  <a:schemeClr val="bg1"/>
                </a:solidFill>
                <a:latin typeface="Tahoma" panose="020B0604030504040204" pitchFamily="34" charset="0"/>
              </a:rPr>
              <a:t>Розлив</a:t>
            </a:r>
          </a:p>
        </p:txBody>
      </p:sp>
      <p:sp>
        <p:nvSpPr>
          <p:cNvPr id="35861" name="Rectangle 570"/>
          <p:cNvSpPr>
            <a:spLocks noChangeArrowheads="1"/>
          </p:cNvSpPr>
          <p:nvPr/>
        </p:nvSpPr>
        <p:spPr bwMode="auto">
          <a:xfrm>
            <a:off x="4932363" y="4724400"/>
            <a:ext cx="1800225" cy="360363"/>
          </a:xfrm>
          <a:prstGeom prst="rect">
            <a:avLst/>
          </a:prstGeom>
          <a:solidFill>
            <a:srgbClr val="12C449"/>
          </a:solidFill>
          <a:ln>
            <a:noFill/>
          </a:ln>
          <a:extLst>
            <a:ext uri="{91240B29-F687-4F45-9708-019B960494DF}">
              <a14:hiddenLine xmlns:a14="http://schemas.microsoft.com/office/drawing/2010/main" w="57150" cmpd="thickTh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8159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8159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8159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8159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600" b="1" i="0">
                <a:solidFill>
                  <a:schemeClr val="bg1"/>
                </a:solidFill>
                <a:latin typeface="Tahoma" panose="020B0604030504040204" pitchFamily="34" charset="0"/>
              </a:rPr>
              <a:t>Розлив</a:t>
            </a:r>
          </a:p>
        </p:txBody>
      </p:sp>
      <p:sp>
        <p:nvSpPr>
          <p:cNvPr id="35862" name="Rectangle 571"/>
          <p:cNvSpPr>
            <a:spLocks noChangeArrowheads="1"/>
          </p:cNvSpPr>
          <p:nvPr/>
        </p:nvSpPr>
        <p:spPr bwMode="auto">
          <a:xfrm>
            <a:off x="4932363" y="4292600"/>
            <a:ext cx="1800225" cy="360363"/>
          </a:xfrm>
          <a:prstGeom prst="rect">
            <a:avLst/>
          </a:prstGeom>
          <a:solidFill>
            <a:srgbClr val="12C449"/>
          </a:solidFill>
          <a:ln>
            <a:noFill/>
          </a:ln>
          <a:extLst>
            <a:ext uri="{91240B29-F687-4F45-9708-019B960494DF}">
              <a14:hiddenLine xmlns:a14="http://schemas.microsoft.com/office/drawing/2010/main" w="57150" cmpd="thickTh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8159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8159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8159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8159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600" b="1" i="0">
                <a:solidFill>
                  <a:schemeClr val="bg1"/>
                </a:solidFill>
                <a:latin typeface="Tahoma" panose="020B0604030504040204" pitchFamily="34" charset="0"/>
              </a:rPr>
              <a:t>Охлаждение</a:t>
            </a:r>
          </a:p>
        </p:txBody>
      </p:sp>
      <p:sp>
        <p:nvSpPr>
          <p:cNvPr id="35863" name="Rectangle 573"/>
          <p:cNvSpPr>
            <a:spLocks noChangeArrowheads="1"/>
          </p:cNvSpPr>
          <p:nvPr/>
        </p:nvSpPr>
        <p:spPr bwMode="auto">
          <a:xfrm>
            <a:off x="6877050" y="2420938"/>
            <a:ext cx="1798638" cy="1728787"/>
          </a:xfrm>
          <a:prstGeom prst="rect">
            <a:avLst/>
          </a:prstGeom>
          <a:noFill/>
          <a:ln w="38100">
            <a:solidFill>
              <a:srgbClr val="12C44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8159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8159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8159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8159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sp>
        <p:nvSpPr>
          <p:cNvPr id="35864" name="Rectangle 574"/>
          <p:cNvSpPr>
            <a:spLocks noChangeArrowheads="1"/>
          </p:cNvSpPr>
          <p:nvPr/>
        </p:nvSpPr>
        <p:spPr bwMode="auto">
          <a:xfrm>
            <a:off x="4932363" y="3068638"/>
            <a:ext cx="1800225" cy="1081087"/>
          </a:xfrm>
          <a:prstGeom prst="rect">
            <a:avLst/>
          </a:prstGeom>
          <a:noFill/>
          <a:ln w="38100">
            <a:solidFill>
              <a:srgbClr val="12C44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8159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8159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8159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8159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sp>
        <p:nvSpPr>
          <p:cNvPr id="35865" name="Line 575"/>
          <p:cNvSpPr>
            <a:spLocks noChangeShapeType="1"/>
          </p:cNvSpPr>
          <p:nvPr/>
        </p:nvSpPr>
        <p:spPr bwMode="auto">
          <a:xfrm flipH="1" flipV="1">
            <a:off x="8820150" y="1340768"/>
            <a:ext cx="72330" cy="4825082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 w="sm" len="sm"/>
            <a:tailEnd type="non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5866" name="Rectangle 576"/>
          <p:cNvSpPr>
            <a:spLocks noChangeArrowheads="1"/>
          </p:cNvSpPr>
          <p:nvPr/>
        </p:nvSpPr>
        <p:spPr bwMode="auto">
          <a:xfrm>
            <a:off x="6877050" y="5229225"/>
            <a:ext cx="1871663" cy="360363"/>
          </a:xfrm>
          <a:prstGeom prst="rect">
            <a:avLst/>
          </a:prstGeom>
          <a:solidFill>
            <a:srgbClr val="12C449"/>
          </a:solidFill>
          <a:ln>
            <a:noFill/>
          </a:ln>
          <a:extLst>
            <a:ext uri="{91240B29-F687-4F45-9708-019B960494DF}">
              <a14:hiddenLine xmlns:a14="http://schemas.microsoft.com/office/drawing/2010/main" w="57150" cmpd="thickTh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8159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8159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8159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8159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600" b="1" i="0" dirty="0">
                <a:solidFill>
                  <a:schemeClr val="bg1"/>
                </a:solidFill>
                <a:latin typeface="Tahoma" panose="020B0604030504040204" pitchFamily="34" charset="0"/>
              </a:rPr>
              <a:t>Сквашивание</a:t>
            </a:r>
          </a:p>
        </p:txBody>
      </p:sp>
      <p:sp>
        <p:nvSpPr>
          <p:cNvPr id="35867" name="Rectangle 577"/>
          <p:cNvSpPr>
            <a:spLocks noChangeArrowheads="1"/>
          </p:cNvSpPr>
          <p:nvPr/>
        </p:nvSpPr>
        <p:spPr bwMode="auto">
          <a:xfrm>
            <a:off x="6877050" y="4724400"/>
            <a:ext cx="1871663" cy="360363"/>
          </a:xfrm>
          <a:prstGeom prst="rect">
            <a:avLst/>
          </a:prstGeom>
          <a:solidFill>
            <a:srgbClr val="12C449"/>
          </a:solidFill>
          <a:ln>
            <a:noFill/>
          </a:ln>
          <a:extLst>
            <a:ext uri="{91240B29-F687-4F45-9708-019B960494DF}">
              <a14:hiddenLine xmlns:a14="http://schemas.microsoft.com/office/drawing/2010/main" w="57150" cmpd="thickTh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8159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8159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8159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8159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600" b="1" i="0">
                <a:solidFill>
                  <a:schemeClr val="bg1"/>
                </a:solidFill>
                <a:latin typeface="Tahoma" panose="020B0604030504040204" pitchFamily="34" charset="0"/>
              </a:rPr>
              <a:t>Пастеризация</a:t>
            </a:r>
          </a:p>
        </p:txBody>
      </p:sp>
      <p:sp>
        <p:nvSpPr>
          <p:cNvPr id="35868" name="Rectangle 578"/>
          <p:cNvSpPr>
            <a:spLocks noChangeArrowheads="1"/>
          </p:cNvSpPr>
          <p:nvPr/>
        </p:nvSpPr>
        <p:spPr bwMode="auto">
          <a:xfrm>
            <a:off x="6877050" y="5661025"/>
            <a:ext cx="1871663" cy="360363"/>
          </a:xfrm>
          <a:prstGeom prst="rect">
            <a:avLst/>
          </a:prstGeom>
          <a:solidFill>
            <a:srgbClr val="12C449"/>
          </a:solidFill>
          <a:ln>
            <a:noFill/>
          </a:ln>
          <a:extLst>
            <a:ext uri="{91240B29-F687-4F45-9708-019B960494DF}">
              <a14:hiddenLine xmlns:a14="http://schemas.microsoft.com/office/drawing/2010/main" w="57150" cmpd="thickTh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8159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8159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8159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8159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600" b="1" i="0">
                <a:solidFill>
                  <a:schemeClr val="bg1"/>
                </a:solidFill>
                <a:latin typeface="Tahoma" panose="020B0604030504040204" pitchFamily="34" charset="0"/>
              </a:rPr>
              <a:t>Розлив</a:t>
            </a:r>
          </a:p>
        </p:txBody>
      </p:sp>
      <p:sp>
        <p:nvSpPr>
          <p:cNvPr id="35869" name="Rectangle 579"/>
          <p:cNvSpPr>
            <a:spLocks noChangeArrowheads="1"/>
          </p:cNvSpPr>
          <p:nvPr/>
        </p:nvSpPr>
        <p:spPr bwMode="auto">
          <a:xfrm>
            <a:off x="6877050" y="1557338"/>
            <a:ext cx="1798638" cy="792162"/>
          </a:xfrm>
          <a:prstGeom prst="rect">
            <a:avLst/>
          </a:prstGeom>
          <a:solidFill>
            <a:srgbClr val="12C449"/>
          </a:solidFill>
          <a:ln>
            <a:noFill/>
          </a:ln>
          <a:extLst>
            <a:ext uri="{91240B29-F687-4F45-9708-019B960494DF}">
              <a14:hiddenLine xmlns:a14="http://schemas.microsoft.com/office/drawing/2010/main" w="57150" cmpd="thickTh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8159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8159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8159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8159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600" b="1" i="0">
                <a:solidFill>
                  <a:schemeClr val="bg1"/>
                </a:solidFill>
                <a:latin typeface="Tahoma" panose="020B0604030504040204" pitchFamily="34" charset="0"/>
              </a:rPr>
              <a:t>Производство йогуртных продуктов</a:t>
            </a:r>
          </a:p>
        </p:txBody>
      </p:sp>
      <p:sp>
        <p:nvSpPr>
          <p:cNvPr id="35870" name="Rectangle 580"/>
          <p:cNvSpPr>
            <a:spLocks noChangeArrowheads="1"/>
          </p:cNvSpPr>
          <p:nvPr/>
        </p:nvSpPr>
        <p:spPr bwMode="auto">
          <a:xfrm>
            <a:off x="6877050" y="2420938"/>
            <a:ext cx="1798638" cy="172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ckTh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8159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8159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8159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8159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600" b="1" i="0" dirty="0">
                <a:solidFill>
                  <a:srgbClr val="12C449"/>
                </a:solidFill>
                <a:latin typeface="Tahoma" panose="020B0604030504040204" pitchFamily="34" charset="0"/>
              </a:rPr>
              <a:t>Смесь молоко натуральное и молоко обезжиренное   – 65%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600" b="1" i="0" dirty="0">
                <a:solidFill>
                  <a:srgbClr val="12C449"/>
                </a:solidFill>
                <a:latin typeface="Tahoma" panose="020B0604030504040204" pitchFamily="34" charset="0"/>
              </a:rPr>
              <a:t>Сыворотка         – 35%</a:t>
            </a:r>
          </a:p>
        </p:txBody>
      </p:sp>
      <p:sp>
        <p:nvSpPr>
          <p:cNvPr id="35871" name="Rectangle 581"/>
          <p:cNvSpPr>
            <a:spLocks noChangeArrowheads="1"/>
          </p:cNvSpPr>
          <p:nvPr/>
        </p:nvSpPr>
        <p:spPr bwMode="auto">
          <a:xfrm>
            <a:off x="6877050" y="4724400"/>
            <a:ext cx="1871663" cy="433388"/>
          </a:xfrm>
          <a:prstGeom prst="rect">
            <a:avLst/>
          </a:prstGeom>
          <a:solidFill>
            <a:srgbClr val="12C449"/>
          </a:solidFill>
          <a:ln>
            <a:noFill/>
          </a:ln>
          <a:extLst>
            <a:ext uri="{91240B29-F687-4F45-9708-019B960494DF}">
              <a14:hiddenLine xmlns:a14="http://schemas.microsoft.com/office/drawing/2010/main" w="57150" cmpd="thickTh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8159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8159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8159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8159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600" b="1" i="0">
                <a:solidFill>
                  <a:schemeClr val="bg1"/>
                </a:solidFill>
                <a:latin typeface="Tahoma" panose="020B0604030504040204" pitchFamily="34" charset="0"/>
              </a:rPr>
              <a:t>Охлаждение</a:t>
            </a:r>
          </a:p>
        </p:txBody>
      </p:sp>
      <p:sp>
        <p:nvSpPr>
          <p:cNvPr id="35872" name="Rectangle 862"/>
          <p:cNvSpPr>
            <a:spLocks noChangeArrowheads="1"/>
          </p:cNvSpPr>
          <p:nvPr/>
        </p:nvSpPr>
        <p:spPr bwMode="auto">
          <a:xfrm>
            <a:off x="6877050" y="4292600"/>
            <a:ext cx="1871663" cy="360363"/>
          </a:xfrm>
          <a:prstGeom prst="rect">
            <a:avLst/>
          </a:prstGeom>
          <a:solidFill>
            <a:srgbClr val="12C449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8159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8159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8159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8159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600" b="1" i="0" dirty="0">
                <a:solidFill>
                  <a:schemeClr val="bg1"/>
                </a:solidFill>
                <a:latin typeface="Tahoma" panose="020B0604030504040204" pitchFamily="34" charset="0"/>
              </a:rPr>
              <a:t>Пастеризация</a:t>
            </a:r>
          </a:p>
        </p:txBody>
      </p:sp>
      <p:sp>
        <p:nvSpPr>
          <p:cNvPr id="2" name="Стрелка вниз 1"/>
          <p:cNvSpPr/>
          <p:nvPr/>
        </p:nvSpPr>
        <p:spPr bwMode="auto">
          <a:xfrm>
            <a:off x="3310730" y="2322513"/>
            <a:ext cx="360364" cy="169862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4" name="Стрелка вниз 33"/>
          <p:cNvSpPr/>
          <p:nvPr/>
        </p:nvSpPr>
        <p:spPr bwMode="auto">
          <a:xfrm>
            <a:off x="3310730" y="3352801"/>
            <a:ext cx="360364" cy="169862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5" name="Стрелка вниз 34"/>
          <p:cNvSpPr/>
          <p:nvPr/>
        </p:nvSpPr>
        <p:spPr bwMode="auto">
          <a:xfrm>
            <a:off x="3310730" y="4150632"/>
            <a:ext cx="360364" cy="169862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6" name="Стрелка вниз 35"/>
          <p:cNvSpPr/>
          <p:nvPr/>
        </p:nvSpPr>
        <p:spPr bwMode="auto">
          <a:xfrm>
            <a:off x="3310730" y="5422447"/>
            <a:ext cx="360364" cy="169862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4" name="Прямая соединительная линия 3"/>
          <p:cNvCxnSpPr/>
          <p:nvPr/>
        </p:nvCxnSpPr>
        <p:spPr bwMode="auto">
          <a:xfrm flipH="1" flipV="1">
            <a:off x="281053" y="6170159"/>
            <a:ext cx="1909068" cy="4309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333399"/>
            </a:solidFill>
            <a:prstDash val="solid"/>
            <a:round/>
            <a:headEnd type="none" w="sm" len="sm"/>
            <a:tailEnd type="none" w="med" len="med"/>
          </a:ln>
          <a:effectLst/>
        </p:spPr>
      </p:cxnSp>
      <p:cxnSp>
        <p:nvCxnSpPr>
          <p:cNvPr id="7" name="Прямая соединительная линия 6"/>
          <p:cNvCxnSpPr/>
          <p:nvPr/>
        </p:nvCxnSpPr>
        <p:spPr bwMode="auto">
          <a:xfrm flipV="1">
            <a:off x="281053" y="1448593"/>
            <a:ext cx="0" cy="4752975"/>
          </a:xfrm>
          <a:prstGeom prst="line">
            <a:avLst/>
          </a:prstGeom>
          <a:ln w="38100">
            <a:solidFill>
              <a:srgbClr val="333399"/>
            </a:solidFill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2" name="Прямая соединительная линия 41"/>
          <p:cNvCxnSpPr/>
          <p:nvPr/>
        </p:nvCxnSpPr>
        <p:spPr bwMode="auto">
          <a:xfrm flipH="1" flipV="1">
            <a:off x="268635" y="1459482"/>
            <a:ext cx="991840" cy="4361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333399"/>
            </a:solidFill>
            <a:prstDash val="solid"/>
            <a:round/>
            <a:headEnd type="none" w="sm" len="sm"/>
            <a:tailEnd type="none" w="med" len="med"/>
          </a:ln>
          <a:effectLst/>
        </p:spPr>
      </p:cxnSp>
      <p:sp>
        <p:nvSpPr>
          <p:cNvPr id="57" name="Line 564"/>
          <p:cNvSpPr>
            <a:spLocks noChangeShapeType="1"/>
          </p:cNvSpPr>
          <p:nvPr/>
        </p:nvSpPr>
        <p:spPr bwMode="auto">
          <a:xfrm>
            <a:off x="6300191" y="1339851"/>
            <a:ext cx="2542873" cy="8618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58" name="Line 564"/>
          <p:cNvSpPr>
            <a:spLocks noChangeShapeType="1"/>
          </p:cNvSpPr>
          <p:nvPr/>
        </p:nvSpPr>
        <p:spPr bwMode="auto">
          <a:xfrm>
            <a:off x="6318000" y="1339851"/>
            <a:ext cx="0" cy="261032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59" name="Line 564"/>
          <p:cNvSpPr>
            <a:spLocks noChangeShapeType="1"/>
          </p:cNvSpPr>
          <p:nvPr/>
        </p:nvSpPr>
        <p:spPr bwMode="auto">
          <a:xfrm>
            <a:off x="7812360" y="1348469"/>
            <a:ext cx="0" cy="261032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60" name="Line 564"/>
          <p:cNvSpPr>
            <a:spLocks noChangeShapeType="1"/>
          </p:cNvSpPr>
          <p:nvPr/>
        </p:nvSpPr>
        <p:spPr bwMode="auto">
          <a:xfrm>
            <a:off x="1242000" y="1440000"/>
            <a:ext cx="0" cy="14400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61" name="Line 564"/>
          <p:cNvSpPr>
            <a:spLocks noChangeShapeType="1"/>
          </p:cNvSpPr>
          <p:nvPr/>
        </p:nvSpPr>
        <p:spPr bwMode="auto">
          <a:xfrm>
            <a:off x="1235587" y="2290763"/>
            <a:ext cx="0" cy="14400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62" name="Line 564"/>
          <p:cNvSpPr>
            <a:spLocks noChangeShapeType="1"/>
          </p:cNvSpPr>
          <p:nvPr/>
        </p:nvSpPr>
        <p:spPr bwMode="auto">
          <a:xfrm>
            <a:off x="1223169" y="4176494"/>
            <a:ext cx="0" cy="14400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63" name="Line 564"/>
          <p:cNvSpPr>
            <a:spLocks noChangeShapeType="1"/>
          </p:cNvSpPr>
          <p:nvPr/>
        </p:nvSpPr>
        <p:spPr bwMode="auto">
          <a:xfrm>
            <a:off x="1223169" y="4610101"/>
            <a:ext cx="0" cy="14400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64" name="Line 564"/>
          <p:cNvSpPr>
            <a:spLocks noChangeShapeType="1"/>
          </p:cNvSpPr>
          <p:nvPr/>
        </p:nvSpPr>
        <p:spPr bwMode="auto">
          <a:xfrm>
            <a:off x="1235587" y="5040314"/>
            <a:ext cx="0" cy="14400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65" name="Line 564"/>
          <p:cNvSpPr>
            <a:spLocks noChangeShapeType="1"/>
          </p:cNvSpPr>
          <p:nvPr/>
        </p:nvSpPr>
        <p:spPr bwMode="auto">
          <a:xfrm>
            <a:off x="6324862" y="2924638"/>
            <a:ext cx="0" cy="14400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66" name="Line 564"/>
          <p:cNvSpPr>
            <a:spLocks noChangeShapeType="1"/>
          </p:cNvSpPr>
          <p:nvPr/>
        </p:nvSpPr>
        <p:spPr bwMode="auto">
          <a:xfrm>
            <a:off x="6343887" y="4148600"/>
            <a:ext cx="0" cy="14400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67" name="Line 564"/>
          <p:cNvSpPr>
            <a:spLocks noChangeShapeType="1"/>
          </p:cNvSpPr>
          <p:nvPr/>
        </p:nvSpPr>
        <p:spPr bwMode="auto">
          <a:xfrm>
            <a:off x="6335098" y="4580963"/>
            <a:ext cx="0" cy="14400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68" name="Line 564"/>
          <p:cNvSpPr>
            <a:spLocks noChangeShapeType="1"/>
          </p:cNvSpPr>
          <p:nvPr/>
        </p:nvSpPr>
        <p:spPr bwMode="auto">
          <a:xfrm>
            <a:off x="7812360" y="2275351"/>
            <a:ext cx="0" cy="14400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69" name="Line 564"/>
          <p:cNvSpPr>
            <a:spLocks noChangeShapeType="1"/>
          </p:cNvSpPr>
          <p:nvPr/>
        </p:nvSpPr>
        <p:spPr bwMode="auto">
          <a:xfrm>
            <a:off x="7823745" y="4176494"/>
            <a:ext cx="0" cy="14400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70" name="Line 564"/>
          <p:cNvSpPr>
            <a:spLocks noChangeShapeType="1"/>
          </p:cNvSpPr>
          <p:nvPr/>
        </p:nvSpPr>
        <p:spPr bwMode="auto">
          <a:xfrm>
            <a:off x="7823745" y="4610101"/>
            <a:ext cx="0" cy="14400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71" name="Line 564"/>
          <p:cNvSpPr>
            <a:spLocks noChangeShapeType="1"/>
          </p:cNvSpPr>
          <p:nvPr/>
        </p:nvSpPr>
        <p:spPr bwMode="auto">
          <a:xfrm>
            <a:off x="7812360" y="5112314"/>
            <a:ext cx="0" cy="14400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72" name="Line 564"/>
          <p:cNvSpPr>
            <a:spLocks noChangeShapeType="1"/>
          </p:cNvSpPr>
          <p:nvPr/>
        </p:nvSpPr>
        <p:spPr bwMode="auto">
          <a:xfrm>
            <a:off x="7812360" y="5517588"/>
            <a:ext cx="0" cy="14400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Рисунок 4" descr="нанофильтр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563" y="2635250"/>
            <a:ext cx="6851650" cy="3294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071688" y="1071563"/>
            <a:ext cx="5214937" cy="646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81628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i="0" dirty="0">
                <a:solidFill>
                  <a:srgbClr val="08546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НАНОФИЛЬТРАЦИЯ</a:t>
            </a:r>
            <a:endParaRPr lang="ru-RU" sz="3600" i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12292" name="Рисунок 6" descr="шапка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903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071688" y="1071563"/>
            <a:ext cx="5214937" cy="646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81628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i="0" dirty="0">
                <a:solidFill>
                  <a:srgbClr val="08546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НАНОФИЛЬТРАЦИЯ</a:t>
            </a:r>
            <a:endParaRPr lang="ru-RU" sz="3600" i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14339" name="Рисунок 6" descr="шапка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903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5925" y="2060575"/>
            <a:ext cx="5772150" cy="328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1" name="Прямоугольник 3"/>
          <p:cNvSpPr>
            <a:spLocks noChangeArrowheads="1"/>
          </p:cNvSpPr>
          <p:nvPr/>
        </p:nvSpPr>
        <p:spPr bwMode="auto">
          <a:xfrm>
            <a:off x="1685925" y="4941888"/>
            <a:ext cx="5600700" cy="574675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089150" indent="19685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546350" indent="19685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003550" indent="19685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460750" indent="19685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hangingPunct="1"/>
            <a:r>
              <a:rPr lang="ru-RU" altLang="ru-RU"/>
              <a:t>Принципиальная технологическая схема процесса нанофильтрации</a:t>
            </a:r>
          </a:p>
        </p:txBody>
      </p:sp>
    </p:spTree>
    <p:extLst>
      <p:ext uri="{BB962C8B-B14F-4D97-AF65-F5344CB8AC3E}">
        <p14:creationId xmlns:p14="http://schemas.microsoft.com/office/powerpoint/2010/main" val="283943379"/>
      </p:ext>
    </p:extLst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760000" y="3888000"/>
            <a:ext cx="280831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i="0" dirty="0" smtClean="0">
                <a:solidFill>
                  <a:srgbClr val="08546C"/>
                </a:solidFill>
              </a:rPr>
              <a:t>, ионообменные мембраны, установки</a:t>
            </a:r>
            <a:endParaRPr lang="ru-RU" sz="1100" i="0" dirty="0">
              <a:solidFill>
                <a:srgbClr val="08546C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787900" y="4077072"/>
            <a:ext cx="280831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i="0" dirty="0" smtClean="0">
                <a:solidFill>
                  <a:srgbClr val="08546C"/>
                </a:solidFill>
              </a:rPr>
              <a:t>нанофильтрации и электродиализа</a:t>
            </a:r>
            <a:endParaRPr lang="ru-RU" sz="1100" i="0" dirty="0">
              <a:solidFill>
                <a:srgbClr val="08546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6686151"/>
      </p:ext>
    </p:extLst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071688" y="1071563"/>
            <a:ext cx="5214937" cy="646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81628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i="0" dirty="0">
                <a:solidFill>
                  <a:srgbClr val="08546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НАНОФИЛЬТРАЦИЯ</a:t>
            </a:r>
            <a:endParaRPr lang="ru-RU" sz="3600" i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14339" name="Рисунок 6" descr="шапка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903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636" y="2480978"/>
            <a:ext cx="4503520" cy="3024336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64012" y="1717675"/>
            <a:ext cx="409795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i="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Зависимость степени удаления ионов минеральных солей от фактора объемного </a:t>
            </a:r>
            <a:r>
              <a:rPr lang="ru-RU" sz="1400" i="0" dirty="0" smtClean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концентрирования</a:t>
            </a:r>
            <a:endParaRPr lang="ru-RU" sz="1400" dirty="0">
              <a:solidFill>
                <a:schemeClr val="accent1">
                  <a:lumMod val="50000"/>
                </a:schemeClr>
              </a:solidFill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76170" y="2475470"/>
            <a:ext cx="4184990" cy="310967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629088" y="1717675"/>
            <a:ext cx="450261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i="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Зависимость степени удаления золы и молочной кислоты от фактора объёмного концентрирования творожной сыворотки </a:t>
            </a:r>
            <a:r>
              <a:rPr lang="ru-RU" sz="1400" i="0" dirty="0" err="1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нанофильтрацией</a:t>
            </a:r>
            <a:r>
              <a:rPr lang="ru-RU" sz="1400" i="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44464" y="5802665"/>
            <a:ext cx="881529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i="0" dirty="0" smtClean="0">
                <a:solidFill>
                  <a:srgbClr val="000000"/>
                </a:solidFill>
                <a:latin typeface="Verdana" panose="020B0604030504040204" pitchFamily="34" charset="0"/>
              </a:rPr>
              <a:t>На основе данных опубликованных в статье журнала </a:t>
            </a:r>
            <a:r>
              <a:rPr lang="ru-RU" sz="1200" i="0" dirty="0" err="1" smtClean="0">
                <a:solidFill>
                  <a:srgbClr val="000000"/>
                </a:solidFill>
                <a:latin typeface="Verdana" panose="020B0604030504040204" pitchFamily="34" charset="0"/>
              </a:rPr>
              <a:t>Молочнохозяйственный</a:t>
            </a:r>
            <a:r>
              <a:rPr lang="ru-RU" sz="1200" i="0" dirty="0" smtClean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ru-RU" sz="1200" i="0" dirty="0">
                <a:solidFill>
                  <a:srgbClr val="000000"/>
                </a:solidFill>
                <a:latin typeface="Verdana" panose="020B0604030504040204" pitchFamily="34" charset="0"/>
              </a:rPr>
              <a:t>вестник, №1 (21), I кв. </a:t>
            </a:r>
            <a:r>
              <a:rPr lang="ru-RU" sz="1200" i="0" dirty="0" smtClean="0">
                <a:solidFill>
                  <a:srgbClr val="000000"/>
                </a:solidFill>
                <a:latin typeface="Verdana" panose="020B0604030504040204" pitchFamily="34" charset="0"/>
              </a:rPr>
              <a:t>2016, за авторством </a:t>
            </a:r>
            <a:r>
              <a:rPr lang="ru-RU" sz="1200" i="0" dirty="0" err="1" smtClean="0">
                <a:solidFill>
                  <a:srgbClr val="000000"/>
                </a:solidFill>
                <a:latin typeface="Verdana" panose="020B0604030504040204" pitchFamily="34" charset="0"/>
              </a:rPr>
              <a:t>Шохаловой</a:t>
            </a:r>
            <a:r>
              <a:rPr lang="ru-RU" sz="1200" i="0" dirty="0" smtClean="0">
                <a:solidFill>
                  <a:srgbClr val="000000"/>
                </a:solidFill>
                <a:latin typeface="Verdana" panose="020B0604030504040204" pitchFamily="34" charset="0"/>
              </a:rPr>
              <a:t> В.Н, Кузина А.А, </a:t>
            </a:r>
            <a:r>
              <a:rPr lang="ru-RU" sz="1200" i="0" dirty="0" err="1" smtClean="0">
                <a:solidFill>
                  <a:srgbClr val="000000"/>
                </a:solidFill>
                <a:latin typeface="Verdana" panose="020B0604030504040204" pitchFamily="34" charset="0"/>
              </a:rPr>
              <a:t>Дыкало</a:t>
            </a:r>
            <a:r>
              <a:rPr lang="ru-RU" sz="1200" i="0" dirty="0" smtClean="0">
                <a:solidFill>
                  <a:srgbClr val="000000"/>
                </a:solidFill>
                <a:latin typeface="Verdana" panose="020B0604030504040204" pitchFamily="34" charset="0"/>
              </a:rPr>
              <a:t> Н.Я, Нероновой Е.Ю, </a:t>
            </a:r>
            <a:r>
              <a:rPr lang="ru-RU" sz="1200" i="0" dirty="0" err="1" smtClean="0">
                <a:solidFill>
                  <a:srgbClr val="000000"/>
                </a:solidFill>
                <a:latin typeface="Verdana" panose="020B0604030504040204" pitchFamily="34" charset="0"/>
              </a:rPr>
              <a:t>Шохалова</a:t>
            </a:r>
            <a:r>
              <a:rPr lang="ru-RU" sz="1200" i="0" dirty="0" smtClean="0">
                <a:solidFill>
                  <a:srgbClr val="000000"/>
                </a:solidFill>
                <a:latin typeface="Verdana" panose="020B0604030504040204" pitchFamily="34" charset="0"/>
              </a:rPr>
              <a:t> В.А.</a:t>
            </a:r>
            <a:endParaRPr lang="ru-RU" sz="1200" dirty="0"/>
          </a:p>
        </p:txBody>
      </p:sp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Рисунок 6" descr="шапка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903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263" y="903288"/>
            <a:ext cx="8245475" cy="5700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8" name="Прямоугольник 2"/>
          <p:cNvSpPr>
            <a:spLocks noChangeArrowheads="1"/>
          </p:cNvSpPr>
          <p:nvPr/>
        </p:nvSpPr>
        <p:spPr bwMode="auto">
          <a:xfrm>
            <a:off x="36513" y="903288"/>
            <a:ext cx="47625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Aft>
                <a:spcPts val="800"/>
              </a:spcAft>
            </a:pPr>
            <a:r>
              <a:rPr lang="ru-RU" altLang="ru-RU" b="1" i="0">
                <a:solidFill>
                  <a:srgbClr val="08546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НАНОФИЛЬТРАЦИОННАЯ УСТАНОВКА «</a:t>
            </a:r>
            <a:r>
              <a:rPr lang="en-US" altLang="ru-RU" b="1" i="0">
                <a:solidFill>
                  <a:srgbClr val="08546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ISTOK</a:t>
            </a:r>
            <a:r>
              <a:rPr lang="ru-RU" altLang="ru-RU" b="1" i="0">
                <a:solidFill>
                  <a:srgbClr val="08546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»</a:t>
            </a:r>
          </a:p>
        </p:txBody>
      </p:sp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620713"/>
            <a:ext cx="4537075" cy="6046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Рисунок 6" descr="шапка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903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6" name="Прямоугольник 6"/>
          <p:cNvSpPr>
            <a:spLocks noChangeArrowheads="1"/>
          </p:cNvSpPr>
          <p:nvPr/>
        </p:nvSpPr>
        <p:spPr bwMode="auto">
          <a:xfrm>
            <a:off x="4476750" y="5630863"/>
            <a:ext cx="47625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Aft>
                <a:spcPts val="800"/>
              </a:spcAft>
            </a:pPr>
            <a:r>
              <a:rPr lang="ru-RU" altLang="ru-RU" b="1" i="0">
                <a:solidFill>
                  <a:srgbClr val="08546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НАНОФИЛЬТРАЦИОННАЯ УСТАНОВКА «</a:t>
            </a:r>
            <a:r>
              <a:rPr lang="en-US" altLang="ru-RU" b="1" i="0">
                <a:solidFill>
                  <a:srgbClr val="08546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ISTOK</a:t>
            </a:r>
            <a:r>
              <a:rPr lang="ru-RU" altLang="ru-RU" b="1" i="0">
                <a:solidFill>
                  <a:srgbClr val="08546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»</a:t>
            </a:r>
          </a:p>
        </p:txBody>
      </p:sp>
      <p:pic>
        <p:nvPicPr>
          <p:cNvPr id="18437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43" t="1405"/>
          <a:stretch>
            <a:fillRect/>
          </a:stretch>
        </p:blipFill>
        <p:spPr bwMode="auto">
          <a:xfrm>
            <a:off x="4772025" y="1766888"/>
            <a:ext cx="4371975" cy="347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Рисунок 6" descr="шапка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903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73" t="6926" r="7529" b="7182"/>
          <a:stretch/>
        </p:blipFill>
        <p:spPr>
          <a:xfrm rot="60000">
            <a:off x="1475656" y="1844824"/>
            <a:ext cx="5904656" cy="4464497"/>
          </a:xfrm>
          <a:prstGeom prst="rect">
            <a:avLst/>
          </a:prstGeom>
          <a:scene3d>
            <a:camera prst="orthographicFront">
              <a:rot lat="0" lon="0" rev="60000"/>
            </a:camera>
            <a:lightRig rig="threePt" dir="t"/>
          </a:scene3d>
        </p:spPr>
      </p:pic>
      <p:sp>
        <p:nvSpPr>
          <p:cNvPr id="20484" name="TextBox 5"/>
          <p:cNvSpPr txBox="1">
            <a:spLocks noChangeArrowheads="1"/>
          </p:cNvSpPr>
          <p:nvPr/>
        </p:nvSpPr>
        <p:spPr bwMode="auto">
          <a:xfrm>
            <a:off x="1000125" y="714375"/>
            <a:ext cx="4929188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8159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8159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8159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8159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800" b="1" i="0">
                <a:solidFill>
                  <a:srgbClr val="08546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ПУЛЬТ УПРАВЛЕНИЯ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900" b="1" i="0">
                <a:solidFill>
                  <a:srgbClr val="08546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установкой нанофильтрации</a:t>
            </a:r>
            <a:endParaRPr lang="ru-RU" altLang="ru-RU" sz="1900" b="1" i="0"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530" name="Группа 6"/>
          <p:cNvGrpSpPr>
            <a:grpSpLocks/>
          </p:cNvGrpSpPr>
          <p:nvPr/>
        </p:nvGrpSpPr>
        <p:grpSpPr bwMode="auto">
          <a:xfrm>
            <a:off x="1331640" y="903288"/>
            <a:ext cx="6096000" cy="5357813"/>
            <a:chOff x="1404945" y="1000108"/>
            <a:chExt cx="6096013" cy="5357850"/>
          </a:xfrm>
        </p:grpSpPr>
        <p:pic>
          <p:nvPicPr>
            <p:cNvPr id="22532" name="Рисунок 2" descr="ЭЛЕКТРОДИАЛИЗ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04945" y="1983460"/>
              <a:ext cx="6096013" cy="43744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TextBox 4"/>
            <p:cNvSpPr txBox="1"/>
            <p:nvPr/>
          </p:nvSpPr>
          <p:spPr>
            <a:xfrm>
              <a:off x="2286009" y="1000108"/>
              <a:ext cx="5214949" cy="646117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defTabSz="81628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3600" b="1" i="0" dirty="0">
                  <a:solidFill>
                    <a:srgbClr val="08546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cs typeface="Tahoma" pitchFamily="34" charset="0"/>
                </a:rPr>
                <a:t>ЭЛЕКТРОДИАЛИЗ</a:t>
              </a:r>
              <a:endParaRPr lang="ru-RU" sz="3200" i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endParaRPr>
            </a:p>
          </p:txBody>
        </p:sp>
      </p:grpSp>
      <p:pic>
        <p:nvPicPr>
          <p:cNvPr id="22531" name="Рисунок 5" descr="шапка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903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84000" y="2592000"/>
            <a:ext cx="25169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i="0" dirty="0">
                <a:solidFill>
                  <a:srgbClr val="2D7C9D"/>
                </a:solidFill>
              </a:rPr>
              <a:t>H</a:t>
            </a:r>
            <a:endParaRPr lang="ru-RU" i="0" dirty="0">
              <a:solidFill>
                <a:srgbClr val="2D7C9D"/>
              </a:solidFill>
            </a:endParaRPr>
          </a:p>
        </p:txBody>
      </p:sp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9" name="Rectangle 7"/>
          <p:cNvSpPr>
            <a:spLocks noGrp="1" noChangeArrowheads="1"/>
          </p:cNvSpPr>
          <p:nvPr>
            <p:ph type="title"/>
          </p:nvPr>
        </p:nvSpPr>
        <p:spPr>
          <a:xfrm>
            <a:off x="457200" y="246736"/>
            <a:ext cx="8229600" cy="1385887"/>
          </a:xfrm>
        </p:spPr>
        <p:txBody>
          <a:bodyPr/>
          <a:lstStyle/>
          <a:p>
            <a:pPr>
              <a:defRPr/>
            </a:pPr>
            <a:r>
              <a:rPr lang="ru-RU" sz="2000" b="1" dirty="0" smtClean="0">
                <a:solidFill>
                  <a:srgbClr val="08546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МИНЕРАЛЬНЫЙ СОСТАВ ДЕМИНЕРАЛИЗОВАННОЙ СЫВОРОТКИ</a:t>
            </a:r>
          </a:p>
        </p:txBody>
      </p:sp>
      <p:graphicFrame>
        <p:nvGraphicFramePr>
          <p:cNvPr id="25604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57680528"/>
              </p:ext>
            </p:extLst>
          </p:nvPr>
        </p:nvGraphicFramePr>
        <p:xfrm>
          <a:off x="2195736" y="1253954"/>
          <a:ext cx="4525739" cy="27449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0" name="Диаграмма" r:id="rId4" imgW="4328124" imgH="2644053" progId="Excel.Chart.8">
                  <p:embed/>
                </p:oleObj>
              </mc:Choice>
              <mc:Fallback>
                <p:oleObj name="Диаграмма" r:id="rId4" imgW="4328124" imgH="2644053" progId="Excel.Char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95736" y="1253954"/>
                        <a:ext cx="4525739" cy="274495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605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19904646"/>
              </p:ext>
            </p:extLst>
          </p:nvPr>
        </p:nvGraphicFramePr>
        <p:xfrm>
          <a:off x="2195735" y="3929663"/>
          <a:ext cx="4525739" cy="27330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1" name="Диаграмма" r:id="rId6" imgW="4400702" imgH="2657551" progId="Excel.Chart.8">
                  <p:embed/>
                </p:oleObj>
              </mc:Choice>
              <mc:Fallback>
                <p:oleObj name="Диаграмма" r:id="rId6" imgW="4400702" imgH="2657551" progId="Excel.Char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95735" y="3929663"/>
                        <a:ext cx="4525739" cy="273307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Рисунок 5" descr="шапка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903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9856328"/>
      </p:ext>
    </p:extLst>
  </p:cSld>
  <p:clrMapOvr>
    <a:masterClrMapping/>
  </p:clrMapOvr>
  <p:transition advTm="1000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578" name="Группа 6"/>
          <p:cNvGrpSpPr>
            <a:grpSpLocks/>
          </p:cNvGrpSpPr>
          <p:nvPr/>
        </p:nvGrpSpPr>
        <p:grpSpPr bwMode="auto">
          <a:xfrm>
            <a:off x="714375" y="928688"/>
            <a:ext cx="7732713" cy="5441950"/>
            <a:chOff x="714348" y="928670"/>
            <a:chExt cx="7732182" cy="5441916"/>
          </a:xfrm>
        </p:grpSpPr>
        <p:pic>
          <p:nvPicPr>
            <p:cNvPr id="24580" name="Рисунок 2" descr="ГРАФИК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4348" y="2071678"/>
              <a:ext cx="7732182" cy="42989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581" name="TextBox 4"/>
            <p:cNvSpPr txBox="1">
              <a:spLocks noChangeArrowheads="1"/>
            </p:cNvSpPr>
            <p:nvPr/>
          </p:nvSpPr>
          <p:spPr bwMode="auto">
            <a:xfrm>
              <a:off x="785786" y="928670"/>
              <a:ext cx="7643866" cy="840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8159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8159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8159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8159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lnSpc>
                  <a:spcPct val="9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1800" b="1" i="0">
                  <a:solidFill>
                    <a:srgbClr val="08546C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Зависимость титруемой кислотности от степени обессоливания сепарируемой творожной молочной сыворотки при деминерализации методом электродиализа</a:t>
              </a:r>
              <a:endParaRPr lang="ru-RU" altLang="ru-RU" sz="1800" i="0">
                <a:latin typeface="Calibri" panose="020F0502020204030204" pitchFamily="34" charset="0"/>
              </a:endParaRPr>
            </a:p>
          </p:txBody>
        </p:sp>
      </p:grpSp>
      <p:pic>
        <p:nvPicPr>
          <p:cNvPr id="24579" name="Рисунок 5" descr="шапка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903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3" y="600075"/>
            <a:ext cx="5057775" cy="531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7" name="Рисунок 6" descr="шапка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903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8" name="Прямоугольник 4"/>
          <p:cNvSpPr>
            <a:spLocks noChangeArrowheads="1"/>
          </p:cNvSpPr>
          <p:nvPr/>
        </p:nvSpPr>
        <p:spPr bwMode="auto">
          <a:xfrm>
            <a:off x="592138" y="454025"/>
            <a:ext cx="45720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8159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8159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8159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8159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600" b="1" i="0">
                <a:latin typeface="Tahoma" panose="020B0604030504040204" pitchFamily="34" charset="0"/>
                <a:cs typeface="Tahoma" panose="020B0604030504040204" pitchFamily="34" charset="0"/>
              </a:rPr>
              <a:t>ЭЛЕКТРОДИАЛИЗНАЯ УСТАНОВКА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600" b="1" i="0">
                <a:latin typeface="Tahoma" panose="020B0604030504040204" pitchFamily="34" charset="0"/>
                <a:cs typeface="Tahoma" panose="020B0604030504040204" pitchFamily="34" charset="0"/>
              </a:rPr>
              <a:t>ЭДУ «</a:t>
            </a:r>
            <a:r>
              <a:rPr lang="en-US" altLang="ru-RU" sz="1600" b="1" i="0">
                <a:latin typeface="Tahoma" panose="020B0604030504040204" pitchFamily="34" charset="0"/>
                <a:cs typeface="Tahoma" panose="020B0604030504040204" pitchFamily="34" charset="0"/>
              </a:rPr>
              <a:t>ISTOK-MILK</a:t>
            </a:r>
            <a:r>
              <a:rPr lang="ru-RU" altLang="ru-RU" sz="1600" b="1" i="0">
                <a:latin typeface="Tahoma" panose="020B0604030504040204" pitchFamily="34" charset="0"/>
                <a:cs typeface="Tahoma" panose="020B0604030504040204" pitchFamily="34" charset="0"/>
              </a:rPr>
              <a:t>» ЭТО:</a:t>
            </a:r>
          </a:p>
        </p:txBody>
      </p:sp>
      <p:sp>
        <p:nvSpPr>
          <p:cNvPr id="14" name="Содержимое 2"/>
          <p:cNvSpPr txBox="1">
            <a:spLocks/>
          </p:cNvSpPr>
          <p:nvPr/>
        </p:nvSpPr>
        <p:spPr>
          <a:xfrm>
            <a:off x="4792663" y="679450"/>
            <a:ext cx="2752725" cy="2663825"/>
          </a:xfrm>
          <a:prstGeom prst="rect">
            <a:avLst/>
          </a:prstGeom>
          <a:effectLst/>
        </p:spPr>
        <p:txBody>
          <a:bodyPr>
            <a:normAutofit fontScale="92500" lnSpcReduction="20000"/>
          </a:bodyPr>
          <a:lstStyle/>
          <a:p>
            <a:pPr marL="342900" indent="-342900" defTabSz="914400" eaLnBrk="1" fontAlgn="auto" hangingPunct="1">
              <a:spcBef>
                <a:spcPts val="0"/>
              </a:spcBef>
              <a:spcAft>
                <a:spcPts val="800"/>
              </a:spcAft>
              <a:buClr>
                <a:schemeClr val="accent3"/>
              </a:buClr>
              <a:buSzPct val="95000"/>
              <a:buFont typeface="Arial" panose="020B0604020202020204" pitchFamily="34" charset="0"/>
              <a:buChar char="•"/>
              <a:defRPr/>
            </a:pPr>
            <a:r>
              <a:rPr lang="ru-RU" sz="1600" b="1" i="0" dirty="0">
                <a:latin typeface="+mj-lt"/>
              </a:rPr>
              <a:t>Эффективное энергопотребление</a:t>
            </a:r>
          </a:p>
          <a:p>
            <a:pPr marL="342900" indent="-342900" defTabSz="914400" eaLnBrk="1" fontAlgn="auto" hangingPunct="1">
              <a:spcBef>
                <a:spcPts val="0"/>
              </a:spcBef>
              <a:spcAft>
                <a:spcPts val="800"/>
              </a:spcAft>
              <a:buClr>
                <a:schemeClr val="accent3"/>
              </a:buClr>
              <a:buSzPct val="95000"/>
              <a:buFont typeface="Wingdings" panose="05000000000000000000" pitchFamily="2" charset="2"/>
              <a:buChar char="§"/>
              <a:defRPr/>
            </a:pPr>
            <a:r>
              <a:rPr lang="ru-RU" sz="1600" b="1" i="0" dirty="0">
                <a:latin typeface="+mj-lt"/>
              </a:rPr>
              <a:t>Автоматическая  система управления</a:t>
            </a:r>
          </a:p>
          <a:p>
            <a:pPr marL="342900" indent="-342900" defTabSz="914400" eaLnBrk="1" fontAlgn="auto" hangingPunct="1">
              <a:spcBef>
                <a:spcPts val="0"/>
              </a:spcBef>
              <a:spcAft>
                <a:spcPts val="800"/>
              </a:spcAft>
              <a:buClr>
                <a:schemeClr val="accent3"/>
              </a:buClr>
              <a:buSzPct val="95000"/>
              <a:buFont typeface="Wingdings" panose="05000000000000000000" pitchFamily="2" charset="2"/>
              <a:buChar char="§"/>
              <a:defRPr/>
            </a:pPr>
            <a:r>
              <a:rPr lang="ru-RU" sz="1600" b="1" i="0" dirty="0">
                <a:latin typeface="+mj-lt"/>
              </a:rPr>
              <a:t>Компактный размер</a:t>
            </a:r>
          </a:p>
          <a:p>
            <a:pPr marL="342900" indent="-342900" defTabSz="914400" eaLnBrk="1" fontAlgn="auto" hangingPunct="1">
              <a:spcBef>
                <a:spcPts val="0"/>
              </a:spcBef>
              <a:spcAft>
                <a:spcPts val="800"/>
              </a:spcAft>
              <a:buClr>
                <a:schemeClr val="accent3"/>
              </a:buClr>
              <a:buSzPct val="95000"/>
              <a:buFont typeface="Wingdings" panose="05000000000000000000" pitchFamily="2" charset="2"/>
              <a:buChar char="§"/>
              <a:defRPr/>
            </a:pPr>
            <a:r>
              <a:rPr lang="ru-RU" sz="1600" b="1" i="0" dirty="0">
                <a:latin typeface="+mj-lt"/>
              </a:rPr>
              <a:t>Современные материалы</a:t>
            </a:r>
          </a:p>
          <a:p>
            <a:pPr marL="342900" indent="-342900" defTabSz="914400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" panose="05000000000000000000" pitchFamily="2" charset="2"/>
              <a:buChar char="§"/>
              <a:defRPr/>
            </a:pPr>
            <a:r>
              <a:rPr lang="ru-RU" sz="1600" b="1" i="0" dirty="0">
                <a:latin typeface="+mj-lt"/>
              </a:rPr>
              <a:t>Привлекательная цена в сравнении         с импортными аналогами</a:t>
            </a:r>
          </a:p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Char char=""/>
              <a:defRPr/>
            </a:pPr>
            <a:endParaRPr lang="ru-RU" sz="2400" i="0" dirty="0">
              <a:latin typeface="+mj-lt"/>
            </a:endParaRPr>
          </a:p>
        </p:txBody>
      </p:sp>
      <p:sp>
        <p:nvSpPr>
          <p:cNvPr id="31750" name="Стрелка вправо 2"/>
          <p:cNvSpPr>
            <a:spLocks noChangeArrowheads="1"/>
          </p:cNvSpPr>
          <p:nvPr/>
        </p:nvSpPr>
        <p:spPr bwMode="auto">
          <a:xfrm>
            <a:off x="4787900" y="744538"/>
            <a:ext cx="300038" cy="158750"/>
          </a:xfrm>
          <a:prstGeom prst="rightArrow">
            <a:avLst>
              <a:gd name="adj1" fmla="val 50000"/>
              <a:gd name="adj2" fmla="val 49875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089150" indent="19685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546350" indent="19685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003550" indent="19685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460750" indent="19685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hangingPunct="1"/>
            <a:endParaRPr lang="ru-RU" altLang="ru-RU"/>
          </a:p>
        </p:txBody>
      </p:sp>
      <p:sp>
        <p:nvSpPr>
          <p:cNvPr id="31751" name="Стрелка вправо 15"/>
          <p:cNvSpPr>
            <a:spLocks noChangeArrowheads="1"/>
          </p:cNvSpPr>
          <p:nvPr/>
        </p:nvSpPr>
        <p:spPr bwMode="auto">
          <a:xfrm>
            <a:off x="4787900" y="1190625"/>
            <a:ext cx="300038" cy="158750"/>
          </a:xfrm>
          <a:prstGeom prst="rightArrow">
            <a:avLst>
              <a:gd name="adj1" fmla="val 50000"/>
              <a:gd name="adj2" fmla="val 49875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089150" indent="19685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546350" indent="19685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003550" indent="19685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460750" indent="19685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hangingPunct="1"/>
            <a:endParaRPr lang="ru-RU" altLang="ru-RU"/>
          </a:p>
        </p:txBody>
      </p:sp>
      <p:sp>
        <p:nvSpPr>
          <p:cNvPr id="31752" name="Стрелка вправо 16"/>
          <p:cNvSpPr>
            <a:spLocks noChangeArrowheads="1"/>
          </p:cNvSpPr>
          <p:nvPr/>
        </p:nvSpPr>
        <p:spPr bwMode="auto">
          <a:xfrm>
            <a:off x="4791075" y="1635125"/>
            <a:ext cx="300038" cy="158750"/>
          </a:xfrm>
          <a:prstGeom prst="rightArrow">
            <a:avLst>
              <a:gd name="adj1" fmla="val 50000"/>
              <a:gd name="adj2" fmla="val 49875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089150" indent="19685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546350" indent="19685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003550" indent="19685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460750" indent="19685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hangingPunct="1"/>
            <a:endParaRPr lang="ru-RU" altLang="ru-RU"/>
          </a:p>
        </p:txBody>
      </p:sp>
      <p:sp>
        <p:nvSpPr>
          <p:cNvPr id="31753" name="Стрелка вправо 19"/>
          <p:cNvSpPr>
            <a:spLocks noChangeArrowheads="1"/>
          </p:cNvSpPr>
          <p:nvPr/>
        </p:nvSpPr>
        <p:spPr bwMode="auto">
          <a:xfrm>
            <a:off x="4787900" y="2422525"/>
            <a:ext cx="298450" cy="158750"/>
          </a:xfrm>
          <a:prstGeom prst="rightArrow">
            <a:avLst>
              <a:gd name="adj1" fmla="val 50000"/>
              <a:gd name="adj2" fmla="val 49611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089150" indent="19685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546350" indent="19685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003550" indent="19685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460750" indent="19685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hangingPunct="1"/>
            <a:endParaRPr lang="ru-RU" altLang="ru-RU"/>
          </a:p>
        </p:txBody>
      </p:sp>
      <p:sp>
        <p:nvSpPr>
          <p:cNvPr id="31754" name="Стрелка вправо 20"/>
          <p:cNvSpPr>
            <a:spLocks noChangeArrowheads="1"/>
          </p:cNvSpPr>
          <p:nvPr/>
        </p:nvSpPr>
        <p:spPr bwMode="auto">
          <a:xfrm>
            <a:off x="4787900" y="1954213"/>
            <a:ext cx="300038" cy="158750"/>
          </a:xfrm>
          <a:prstGeom prst="rightArrow">
            <a:avLst>
              <a:gd name="adj1" fmla="val 50000"/>
              <a:gd name="adj2" fmla="val 49875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089150" indent="19685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546350" indent="19685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003550" indent="19685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460750" indent="19685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hangingPunct="1"/>
            <a:endParaRPr lang="ru-RU" altLang="ru-RU"/>
          </a:p>
        </p:txBody>
      </p:sp>
      <p:sp>
        <p:nvSpPr>
          <p:cNvPr id="22" name="Содержимое 2"/>
          <p:cNvSpPr txBox="1">
            <a:spLocks/>
          </p:cNvSpPr>
          <p:nvPr/>
        </p:nvSpPr>
        <p:spPr bwMode="auto">
          <a:xfrm>
            <a:off x="5086350" y="4022725"/>
            <a:ext cx="2306638" cy="286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hangingPunct="1">
              <a:lnSpc>
                <a:spcPct val="80000"/>
              </a:lnSpc>
              <a:spcBef>
                <a:spcPct val="0"/>
              </a:spcBef>
              <a:spcAft>
                <a:spcPts val="800"/>
              </a:spcAft>
              <a:buClr>
                <a:srgbClr val="0BD0D9"/>
              </a:buClr>
              <a:buSzPct val="95000"/>
              <a:buFontTx/>
              <a:buNone/>
            </a:pPr>
            <a:r>
              <a:rPr lang="ru-RU" altLang="ru-RU" sz="1600" b="1" i="0">
                <a:latin typeface="Calibri" panose="020F0502020204030204" pitchFamily="34" charset="0"/>
              </a:rPr>
              <a:t>Технологическое оборудование:</a:t>
            </a:r>
            <a:endParaRPr lang="en-US" altLang="ru-RU" sz="1600" b="1" i="0">
              <a:latin typeface="Calibri" panose="020F0502020204030204" pitchFamily="34" charset="0"/>
            </a:endParaRPr>
          </a:p>
          <a:p>
            <a:pPr defTabSz="914400" eaLnBrk="1" hangingPunct="1">
              <a:lnSpc>
                <a:spcPct val="80000"/>
              </a:lnSpc>
              <a:spcBef>
                <a:spcPct val="0"/>
              </a:spcBef>
              <a:spcAft>
                <a:spcPts val="800"/>
              </a:spcAft>
              <a:buClr>
                <a:srgbClr val="0BD0D9"/>
              </a:buClr>
              <a:buSzPct val="95000"/>
              <a:buFontTx/>
              <a:buNone/>
            </a:pPr>
            <a:r>
              <a:rPr lang="ru-RU" altLang="ru-RU" sz="1600" i="0">
                <a:latin typeface="Calibri" panose="020F0502020204030204" pitchFamily="34" charset="0"/>
              </a:rPr>
              <a:t>электродиализные</a:t>
            </a:r>
            <a:r>
              <a:rPr lang="en-US" altLang="ru-RU" sz="1600" i="0">
                <a:latin typeface="Calibri" panose="020F0502020204030204" pitchFamily="34" charset="0"/>
              </a:rPr>
              <a:t> </a:t>
            </a:r>
            <a:r>
              <a:rPr lang="ru-RU" altLang="ru-RU" sz="1600" i="0">
                <a:latin typeface="Calibri" panose="020F0502020204030204" pitchFamily="34" charset="0"/>
              </a:rPr>
              <a:t>модули</a:t>
            </a:r>
            <a:endParaRPr lang="en-US" altLang="ru-RU" sz="1600" i="0">
              <a:latin typeface="Calibri" panose="020F0502020204030204" pitchFamily="34" charset="0"/>
            </a:endParaRPr>
          </a:p>
          <a:p>
            <a:pPr defTabSz="914400" eaLnBrk="1" hangingPunct="1">
              <a:lnSpc>
                <a:spcPct val="80000"/>
              </a:lnSpc>
              <a:spcBef>
                <a:spcPct val="0"/>
              </a:spcBef>
              <a:spcAft>
                <a:spcPts val="800"/>
              </a:spcAft>
              <a:buClr>
                <a:srgbClr val="0BD0D9"/>
              </a:buClr>
              <a:buSzPct val="95000"/>
              <a:buFontTx/>
              <a:buNone/>
            </a:pPr>
            <a:r>
              <a:rPr lang="en-US" altLang="ru-RU" sz="1600" i="0">
                <a:latin typeface="Calibri" panose="020F0502020204030204" pitchFamily="34" charset="0"/>
              </a:rPr>
              <a:t>c</a:t>
            </a:r>
            <a:r>
              <a:rPr lang="ru-RU" altLang="ru-RU" sz="1600" i="0">
                <a:latin typeface="Calibri" panose="020F0502020204030204" pitchFamily="34" charset="0"/>
              </a:rPr>
              <a:t>истема управления</a:t>
            </a:r>
            <a:r>
              <a:rPr lang="en-US" altLang="ru-RU" sz="1600" i="0">
                <a:latin typeface="Calibri" panose="020F0502020204030204" pitchFamily="34" charset="0"/>
              </a:rPr>
              <a:t>      </a:t>
            </a:r>
            <a:r>
              <a:rPr lang="ru-RU" altLang="ru-RU" sz="1600" i="0">
                <a:latin typeface="Calibri" panose="020F0502020204030204" pitchFamily="34" charset="0"/>
              </a:rPr>
              <a:t>с источником питания</a:t>
            </a:r>
            <a:endParaRPr lang="en-US" altLang="ru-RU" sz="1600" i="0">
              <a:latin typeface="Calibri" panose="020F0502020204030204" pitchFamily="34" charset="0"/>
            </a:endParaRPr>
          </a:p>
          <a:p>
            <a:pPr defTabSz="914400" eaLnBrk="1" hangingPunct="1">
              <a:lnSpc>
                <a:spcPct val="80000"/>
              </a:lnSpc>
              <a:spcBef>
                <a:spcPct val="0"/>
              </a:spcBef>
              <a:spcAft>
                <a:spcPts val="800"/>
              </a:spcAft>
              <a:buClr>
                <a:srgbClr val="0BD0D9"/>
              </a:buClr>
              <a:buSzPct val="95000"/>
              <a:buFontTx/>
              <a:buNone/>
            </a:pPr>
            <a:r>
              <a:rPr lang="ru-RU" altLang="ru-RU" sz="1600" i="0">
                <a:latin typeface="Calibri" panose="020F0502020204030204" pitchFamily="34" charset="0"/>
              </a:rPr>
              <a:t>рама с гидравлической</a:t>
            </a:r>
            <a:r>
              <a:rPr lang="en-US" altLang="ru-RU" sz="1600" i="0">
                <a:latin typeface="Calibri" panose="020F0502020204030204" pitchFamily="34" charset="0"/>
              </a:rPr>
              <a:t> </a:t>
            </a:r>
            <a:r>
              <a:rPr lang="ru-RU" altLang="ru-RU" sz="1600" i="0">
                <a:latin typeface="Calibri" panose="020F0502020204030204" pitchFamily="34" charset="0"/>
              </a:rPr>
              <a:t>частью (насосы, </a:t>
            </a:r>
            <a:r>
              <a:rPr lang="en-US" altLang="ru-RU" sz="1600" i="0">
                <a:latin typeface="Calibri" panose="020F0502020204030204" pitchFamily="34" charset="0"/>
              </a:rPr>
              <a:t> </a:t>
            </a:r>
            <a:r>
              <a:rPr lang="ru-RU" altLang="ru-RU" sz="1600" i="0">
                <a:latin typeface="Calibri" panose="020F0502020204030204" pitchFamily="34" charset="0"/>
              </a:rPr>
              <a:t>системы вентилей и трубопроводов, емкостное оборудование)</a:t>
            </a:r>
          </a:p>
        </p:txBody>
      </p:sp>
      <p:sp>
        <p:nvSpPr>
          <p:cNvPr id="23" name="Овал 22"/>
          <p:cNvSpPr/>
          <p:nvPr/>
        </p:nvSpPr>
        <p:spPr>
          <a:xfrm>
            <a:off x="4857750" y="4587875"/>
            <a:ext cx="142875" cy="142875"/>
          </a:xfrm>
          <a:prstGeom prst="ellipse">
            <a:avLst/>
          </a:prstGeom>
          <a:solidFill>
            <a:srgbClr val="90D2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1628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600" i="0"/>
          </a:p>
        </p:txBody>
      </p:sp>
      <p:sp>
        <p:nvSpPr>
          <p:cNvPr id="24" name="Овал 23"/>
          <p:cNvSpPr/>
          <p:nvPr/>
        </p:nvSpPr>
        <p:spPr>
          <a:xfrm>
            <a:off x="4859338" y="5108575"/>
            <a:ext cx="142875" cy="142875"/>
          </a:xfrm>
          <a:prstGeom prst="ellipse">
            <a:avLst/>
          </a:prstGeom>
          <a:solidFill>
            <a:srgbClr val="90D2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1628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600" i="0"/>
          </a:p>
        </p:txBody>
      </p:sp>
      <p:sp>
        <p:nvSpPr>
          <p:cNvPr id="25" name="Овал 24"/>
          <p:cNvSpPr/>
          <p:nvPr/>
        </p:nvSpPr>
        <p:spPr>
          <a:xfrm>
            <a:off x="4865688" y="5646738"/>
            <a:ext cx="142875" cy="142875"/>
          </a:xfrm>
          <a:prstGeom prst="ellipse">
            <a:avLst/>
          </a:prstGeom>
          <a:solidFill>
            <a:srgbClr val="90D2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1628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600" i="0"/>
          </a:p>
        </p:txBody>
      </p:sp>
    </p:spTree>
  </p:cSld>
  <p:clrMapOvr>
    <a:masterClrMapping/>
  </p:clrMapOvr>
  <p:transition advClick="0"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12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14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16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18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195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20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Рисунок 6" descr="шапка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903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428625" y="332656"/>
            <a:ext cx="7815783" cy="1368152"/>
          </a:xfrm>
          <a:prstGeom prst="rect">
            <a:avLst/>
          </a:prstGeom>
          <a:noFill/>
          <a:ln w="317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spcAft>
                <a:spcPts val="800"/>
              </a:spcAft>
              <a:defRPr/>
            </a:pPr>
            <a:r>
              <a:rPr lang="ru-RU" sz="2000" b="1" i="0" dirty="0">
                <a:solidFill>
                  <a:srgbClr val="08546C"/>
                </a:solidFill>
                <a:latin typeface="Tahoma" pitchFamily="34" charset="0"/>
                <a:cs typeface="Tahoma" pitchFamily="34" charset="0"/>
              </a:rPr>
              <a:t>ЭЛЕКТРОДИАЛИЗНАЯ УСТАНОВКА ЭДУ «</a:t>
            </a:r>
            <a:r>
              <a:rPr lang="en-US" sz="2000" b="1" i="0" dirty="0">
                <a:solidFill>
                  <a:srgbClr val="08546C"/>
                </a:solidFill>
                <a:latin typeface="Tahoma" pitchFamily="34" charset="0"/>
                <a:cs typeface="Tahoma" pitchFamily="34" charset="0"/>
              </a:rPr>
              <a:t>ISTOK-MILK</a:t>
            </a:r>
            <a:r>
              <a:rPr lang="ru-RU" sz="2000" b="1" i="0" dirty="0" smtClean="0">
                <a:solidFill>
                  <a:srgbClr val="08546C"/>
                </a:solidFill>
                <a:latin typeface="Tahoma" pitchFamily="34" charset="0"/>
                <a:cs typeface="Tahoma" pitchFamily="34" charset="0"/>
              </a:rPr>
              <a:t>»</a:t>
            </a:r>
            <a:endParaRPr lang="ru-RU" sz="2000" b="1" i="0" dirty="0">
              <a:solidFill>
                <a:srgbClr val="08546C"/>
              </a:solidFill>
              <a:latin typeface="Tahoma" pitchFamily="34" charset="0"/>
              <a:cs typeface="Tahoma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97" r="5951"/>
          <a:stretch/>
        </p:blipFill>
        <p:spPr>
          <a:xfrm>
            <a:off x="224427" y="1700808"/>
            <a:ext cx="4536504" cy="407707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155" y="2132856"/>
            <a:ext cx="4289319" cy="3216989"/>
          </a:xfrm>
          <a:prstGeom prst="rect">
            <a:avLst/>
          </a:prstGeom>
        </p:spPr>
      </p:pic>
    </p:spTree>
  </p:cSld>
  <p:clrMapOvr>
    <a:masterClrMapping/>
  </p:clrMapOvr>
  <p:transition advClick="0"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Box 5"/>
          <p:cNvSpPr txBox="1">
            <a:spLocks noChangeArrowheads="1"/>
          </p:cNvSpPr>
          <p:nvPr/>
        </p:nvSpPr>
        <p:spPr bwMode="auto">
          <a:xfrm>
            <a:off x="395288" y="692150"/>
            <a:ext cx="4929187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8159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8159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8159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8159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800" b="1" i="0">
                <a:solidFill>
                  <a:srgbClr val="08546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ПУЛЬТ УПРАВЛЕНИЯ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900" b="1" i="0">
                <a:solidFill>
                  <a:srgbClr val="08546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электродиализной установкой</a:t>
            </a:r>
            <a:endParaRPr lang="ru-RU" altLang="ru-RU" sz="1900" b="1" i="0">
              <a:latin typeface="Calibri" panose="020F0502020204030204" pitchFamily="34" charset="0"/>
            </a:endParaRPr>
          </a:p>
        </p:txBody>
      </p:sp>
      <p:pic>
        <p:nvPicPr>
          <p:cNvPr id="32771" name="Рисунок 8" descr="шапка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903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700808"/>
            <a:ext cx="5472608" cy="4475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4125916"/>
      </p:ext>
    </p:extLst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Рисунок 8" descr="шапка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903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5" name="TextBox 5"/>
          <p:cNvSpPr txBox="1">
            <a:spLocks noChangeArrowheads="1"/>
          </p:cNvSpPr>
          <p:nvPr/>
        </p:nvSpPr>
        <p:spPr bwMode="auto">
          <a:xfrm>
            <a:off x="714375" y="692150"/>
            <a:ext cx="7643813" cy="89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8159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8159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8159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8159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ru-RU" altLang="ru-RU" sz="2000" b="1" i="0">
                <a:solidFill>
                  <a:srgbClr val="08546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Основные технические характеристики двухмодульной </a:t>
            </a:r>
            <a:endParaRPr lang="en-US" altLang="ru-RU" sz="2000" b="1" i="0">
              <a:solidFill>
                <a:srgbClr val="08546C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ru-RU" altLang="ru-RU" sz="2000" b="1" i="0">
                <a:solidFill>
                  <a:srgbClr val="08546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ЭДУ «ISTOK-MILK» </a:t>
            </a:r>
            <a:r>
              <a:rPr lang="ru-RU" altLang="ru-RU" sz="1800" i="0">
                <a:solidFill>
                  <a:srgbClr val="08546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(усредненные показатели солесодержания указаны для сыворотки после переработки на установке НФ)</a:t>
            </a:r>
            <a:endParaRPr lang="ru-RU" altLang="ru-RU" sz="1800" i="0">
              <a:latin typeface="Calibri" panose="020F0502020204030204" pitchFamily="34" charset="0"/>
            </a:endParaRPr>
          </a:p>
        </p:txBody>
      </p:sp>
      <p:graphicFrame>
        <p:nvGraphicFramePr>
          <p:cNvPr id="21207" name="Group 72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1186820"/>
              </p:ext>
            </p:extLst>
          </p:nvPr>
        </p:nvGraphicFramePr>
        <p:xfrm>
          <a:off x="539750" y="1557338"/>
          <a:ext cx="8064500" cy="4929756"/>
        </p:xfrm>
        <a:graphic>
          <a:graphicData uri="http://schemas.openxmlformats.org/drawingml/2006/table">
            <a:tbl>
              <a:tblPr/>
              <a:tblGrid>
                <a:gridCol w="3960813"/>
                <a:gridCol w="1368425"/>
                <a:gridCol w="1355725"/>
                <a:gridCol w="1379537"/>
              </a:tblGrid>
              <a:tr h="1158207">
                <a:tc>
                  <a:txBody>
                    <a:bodyPr/>
                    <a:lstStyle/>
                    <a:p>
                      <a:pPr marL="0" marR="0" lvl="0" indent="0" algn="ctr" defTabSz="8159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31F2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Наименование требований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18" marB="45718" anchor="ctr" horzOverflow="overflow">
                    <a:lnL w="1270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9CF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8159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31F2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Единица измерения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18" marB="45718" anchor="ctr" horzOverflow="overflow">
                    <a:lnL w="1270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9CF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8159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31F2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Норма </a:t>
                      </a: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31F2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(творожная сыворотка)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18" marB="45718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9CF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8159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231F20"/>
                        </a:solidFill>
                        <a:effectLst/>
                        <a:latin typeface="Calibri" pitchFamily="34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lvl="0" indent="0" algn="ctr" defTabSz="8159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31F2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Норма </a:t>
                      </a:r>
                    </a:p>
                    <a:p>
                      <a:pPr marL="0" marR="0" lvl="0" indent="0" algn="ctr" defTabSz="8159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31F2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(сырная сыворотка)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  <a:p>
                      <a:pPr marL="0" marR="0" lvl="0" indent="0" algn="ctr" defTabSz="8159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231F20"/>
                        </a:solidFill>
                        <a:effectLst/>
                        <a:latin typeface="Calibri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9CFD3"/>
                    </a:solidFill>
                  </a:tcPr>
                </a:tc>
              </a:tr>
              <a:tr h="314305">
                <a:tc>
                  <a:txBody>
                    <a:bodyPr/>
                    <a:lstStyle/>
                    <a:p>
                      <a:pPr marL="0" marR="0" lvl="0" indent="0" algn="l" defTabSz="8159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31F2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Тип аппарата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18" marB="45718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8159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31F2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Пресс-фильтр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18" marB="45718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11131">
                <a:tc>
                  <a:txBody>
                    <a:bodyPr/>
                    <a:lstStyle/>
                    <a:p>
                      <a:pPr marL="0" marR="0" lvl="0" indent="0" algn="l" defTabSz="8159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31F2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Солесодержание исходной сыворотки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18" marB="45718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8159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31F2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мг/л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18" marB="45718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8159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до 10000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18" marB="45718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8159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до 14000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50000"/>
                      </a:schemeClr>
                    </a:solidFill>
                  </a:tcPr>
                </a:tc>
              </a:tr>
              <a:tr h="312719">
                <a:tc>
                  <a:txBody>
                    <a:bodyPr/>
                    <a:lstStyle/>
                    <a:p>
                      <a:pPr marL="0" marR="0" lvl="0" indent="0" algn="l" defTabSz="8159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31F2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Степень деминерализации (обессоливания)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18" marB="45718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8159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31F2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%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18" marB="45718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8159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50-96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18" marB="45718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93779">
                <a:tc>
                  <a:txBody>
                    <a:bodyPr/>
                    <a:lstStyle/>
                    <a:p>
                      <a:pPr marL="0" marR="0" lvl="0" indent="0" algn="l" defTabSz="8159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31F2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Начальная титруемая кислотность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18" marB="45718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8159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231F2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0</a:t>
                      </a: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31F2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Т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18" marB="45718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8159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210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18" marB="45718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8159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45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50000"/>
                      </a:schemeClr>
                    </a:solidFill>
                  </a:tcPr>
                </a:tc>
              </a:tr>
              <a:tr h="312719">
                <a:tc>
                  <a:txBody>
                    <a:bodyPr/>
                    <a:lstStyle/>
                    <a:p>
                      <a:pPr marL="0" marR="0" lvl="0" indent="0" algn="l" defTabSz="8159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31F2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Окончательное солесодержание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18" marB="45718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8159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31F2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мг/л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18" marB="45718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8159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5000-400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18" marB="45718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8159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7000-560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31498">
                <a:tc>
                  <a:txBody>
                    <a:bodyPr/>
                    <a:lstStyle/>
                    <a:p>
                      <a:pPr marL="0" marR="0" lvl="0" indent="0" algn="l" defTabSz="8159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31F2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Производительность в зависимости                50%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8159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31F2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от степени деминерализации                            70%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8159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31F2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                                                                                      96%                                                          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18" marB="45718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8159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31F2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м</a:t>
                      </a:r>
                      <a:r>
                        <a:rPr kumimoji="0" lang="ru-RU" sz="14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231F2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3</a:t>
                      </a: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31F2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/ч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18" marB="45718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8159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2,5</a:t>
                      </a:r>
                    </a:p>
                    <a:p>
                      <a:pPr marL="0" marR="0" lvl="0" indent="0" algn="ctr" defTabSz="8159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2</a:t>
                      </a:r>
                    </a:p>
                    <a:p>
                      <a:pPr marL="0" marR="0" lvl="0" indent="0" algn="ctr" defTabSz="8159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</a:rPr>
                        <a:t>0,5-0,75</a:t>
                      </a:r>
                    </a:p>
                  </a:txBody>
                  <a:tcPr marT="45718" marB="45718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8159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2,5</a:t>
                      </a:r>
                    </a:p>
                    <a:p>
                      <a:pPr marL="0" marR="0" lvl="0" indent="0" algn="ctr" defTabSz="8159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2</a:t>
                      </a:r>
                    </a:p>
                    <a:p>
                      <a:pPr marL="0" marR="0" lvl="0" indent="0" algn="ctr" defTabSz="8159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</a:rPr>
                        <a:t>0,5-0,75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50000"/>
                      </a:schemeClr>
                    </a:solidFill>
                  </a:tcPr>
                </a:tc>
              </a:tr>
              <a:tr h="331263">
                <a:tc>
                  <a:txBody>
                    <a:bodyPr/>
                    <a:lstStyle/>
                    <a:p>
                      <a:pPr marL="0" marR="0" lvl="0" indent="0" algn="l" defTabSz="8159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31F2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Конечная титруемая кислотность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18" marB="45718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8159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231F2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0</a:t>
                      </a: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31F2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Т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18" marB="45718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8159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12-14 </a:t>
                      </a:r>
                    </a:p>
                    <a:p>
                      <a:pPr marL="0" marR="0" lvl="0" indent="0" algn="ctr" defTabSz="8159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(при условии реагентного раскисления)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18" marB="45718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11131">
                <a:tc>
                  <a:txBody>
                    <a:bodyPr/>
                    <a:lstStyle/>
                    <a:p>
                      <a:pPr marL="0" marR="0" lvl="0" indent="0" algn="l" defTabSz="8159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31F2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Напряжение питающей сети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18" marB="45718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8159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31F2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В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18" marB="45718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8159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380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18" marB="45718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14305">
                <a:tc>
                  <a:txBody>
                    <a:bodyPr/>
                    <a:lstStyle/>
                    <a:p>
                      <a:pPr marL="0" marR="0" lvl="0" indent="0" algn="l" defTabSz="8159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31F2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Частота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18" marB="45718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8159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31F2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Гц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18" marB="45718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5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8159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50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18" marB="45718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12719">
                <a:tc>
                  <a:txBody>
                    <a:bodyPr/>
                    <a:lstStyle/>
                    <a:p>
                      <a:pPr marL="0" marR="0" lvl="0" indent="0" algn="l" defTabSz="8159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231F2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Энергозатраты</a:t>
                      </a: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31F2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  на удаление 1 кг соли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18" marB="45718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8159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31F2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кВт/кг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18" marB="45718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8159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2-3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18" marB="45718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Рисунок 4" descr="шапка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903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7" name="TextBox 5"/>
          <p:cNvSpPr txBox="1">
            <a:spLocks noChangeArrowheads="1"/>
          </p:cNvSpPr>
          <p:nvPr/>
        </p:nvSpPr>
        <p:spPr bwMode="auto">
          <a:xfrm>
            <a:off x="0" y="620713"/>
            <a:ext cx="9144000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8159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8159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8159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8159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ru-RU" altLang="ru-RU" sz="1800" b="1" i="0" dirty="0">
                <a:solidFill>
                  <a:srgbClr val="08546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ТЭО использования деминерализованной сыворотки </a:t>
            </a: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ru-RU" altLang="ru-RU" sz="1800" b="1" i="0" dirty="0">
                <a:solidFill>
                  <a:srgbClr val="08546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в производстве </a:t>
            </a:r>
            <a:r>
              <a:rPr lang="ru-RU" altLang="ru-RU" sz="1800" b="1" i="0" dirty="0" smtClean="0">
                <a:solidFill>
                  <a:srgbClr val="08546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молочных продуктов</a:t>
            </a:r>
            <a:endParaRPr lang="ru-RU" altLang="ru-RU" sz="1800" i="0" dirty="0">
              <a:latin typeface="Calibri" panose="020F0502020204030204" pitchFamily="34" charset="0"/>
            </a:endParaRPr>
          </a:p>
        </p:txBody>
      </p:sp>
      <p:sp>
        <p:nvSpPr>
          <p:cNvPr id="36868" name="TextBox 5"/>
          <p:cNvSpPr txBox="1">
            <a:spLocks noChangeArrowheads="1"/>
          </p:cNvSpPr>
          <p:nvPr/>
        </p:nvSpPr>
        <p:spPr bwMode="auto">
          <a:xfrm>
            <a:off x="401638" y="1906588"/>
            <a:ext cx="3743325" cy="161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8159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8159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8159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8159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ru-RU" altLang="ru-RU" sz="1800" b="1" i="0" dirty="0">
                <a:solidFill>
                  <a:srgbClr val="08546C"/>
                </a:solidFill>
                <a:cs typeface="Tahoma" panose="020B0604030504040204" pitchFamily="34" charset="0"/>
              </a:rPr>
              <a:t>КАПИТАЛЬНЫЕ ЗАТРАТЫ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endParaRPr lang="ru-RU" altLang="ru-RU" sz="800" b="1" i="0" dirty="0">
              <a:solidFill>
                <a:srgbClr val="08546C"/>
              </a:solidFill>
              <a:cs typeface="Tahoma" panose="020B0604030504040204" pitchFamily="34" charset="0"/>
            </a:endParaRPr>
          </a:p>
          <a:p>
            <a:pPr algn="just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ru-RU" altLang="ru-RU" sz="1400" b="1" dirty="0">
                <a:solidFill>
                  <a:srgbClr val="08546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Ориентировочная стоимость комплекта оборудования состоящего из:</a:t>
            </a:r>
          </a:p>
          <a:p>
            <a:pPr algn="just" eaLnBrk="1" hangingPunct="1">
              <a:lnSpc>
                <a:spcPct val="90000"/>
              </a:lnSpc>
              <a:spcBef>
                <a:spcPct val="0"/>
              </a:spcBef>
            </a:pPr>
            <a:r>
              <a:rPr lang="ru-RU" altLang="ru-RU" sz="1400" b="1" i="0" dirty="0">
                <a:solidFill>
                  <a:srgbClr val="08546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Двухмодульной ЭДУ(</a:t>
            </a:r>
            <a:r>
              <a:rPr lang="en-US" altLang="ru-RU" sz="1400" b="1" i="0" dirty="0">
                <a:solidFill>
                  <a:srgbClr val="08546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ISTOK-MILK)</a:t>
            </a:r>
          </a:p>
          <a:p>
            <a:pPr algn="just" eaLnBrk="1" hangingPunct="1">
              <a:lnSpc>
                <a:spcPct val="90000"/>
              </a:lnSpc>
              <a:spcBef>
                <a:spcPct val="0"/>
              </a:spcBef>
            </a:pPr>
            <a:r>
              <a:rPr lang="ru-RU" altLang="ru-RU" sz="1400" b="1" i="0" dirty="0">
                <a:solidFill>
                  <a:srgbClr val="08546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НФ установки (</a:t>
            </a:r>
            <a:r>
              <a:rPr lang="en-US" altLang="ru-RU" sz="1400" b="1" i="0" dirty="0">
                <a:solidFill>
                  <a:srgbClr val="08546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ISTOK)</a:t>
            </a:r>
          </a:p>
          <a:p>
            <a:pPr algn="just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ru-RU" altLang="ru-RU" sz="1400" b="1" i="0" dirty="0">
                <a:solidFill>
                  <a:srgbClr val="08546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Составит 25 </a:t>
            </a:r>
            <a:r>
              <a:rPr lang="ru-RU" altLang="ru-RU" sz="1400" b="1" i="0" dirty="0" err="1">
                <a:solidFill>
                  <a:srgbClr val="08546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млн.рублей</a:t>
            </a:r>
            <a:endParaRPr lang="ru-RU" altLang="ru-RU" sz="1400" b="1" i="0" dirty="0">
              <a:solidFill>
                <a:srgbClr val="08546C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6869" name="TextBox 5"/>
          <p:cNvSpPr txBox="1">
            <a:spLocks noChangeArrowheads="1"/>
          </p:cNvSpPr>
          <p:nvPr/>
        </p:nvSpPr>
        <p:spPr bwMode="auto">
          <a:xfrm>
            <a:off x="4789488" y="1906588"/>
            <a:ext cx="4356100" cy="1449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8159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8159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8159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8159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ru-RU" altLang="ru-RU" sz="1800" b="1" i="0" dirty="0">
                <a:solidFill>
                  <a:srgbClr val="08546C"/>
                </a:solidFill>
                <a:cs typeface="Tahoma" panose="020B0604030504040204" pitchFamily="34" charset="0"/>
              </a:rPr>
              <a:t>ИСХОДНЫЕ ДАННЫЕ ПО ПРОЕКТУ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endParaRPr lang="ru-RU" altLang="ru-RU" sz="800" b="1" i="0" dirty="0">
              <a:solidFill>
                <a:schemeClr val="accent2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just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ru-RU" altLang="ru-RU" sz="1400" b="1" i="0" dirty="0">
                <a:solidFill>
                  <a:srgbClr val="08546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объём исходной сыворотки, </a:t>
            </a:r>
          </a:p>
          <a:p>
            <a:pPr algn="just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ru-RU" altLang="ru-RU" sz="1400" b="1" i="0" dirty="0">
                <a:solidFill>
                  <a:srgbClr val="08546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поступающей на переработку      100 т/</a:t>
            </a:r>
            <a:r>
              <a:rPr lang="ru-RU" altLang="ru-RU" sz="1400" b="1" i="0" dirty="0" err="1">
                <a:solidFill>
                  <a:srgbClr val="08546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сут</a:t>
            </a:r>
            <a:r>
              <a:rPr lang="ru-RU" altLang="ru-RU" sz="1400" b="1" i="0" dirty="0">
                <a:solidFill>
                  <a:srgbClr val="08546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algn="just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endParaRPr lang="ru-RU" altLang="ru-RU" sz="800" b="1" i="0" dirty="0">
              <a:solidFill>
                <a:srgbClr val="08546C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just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ru-RU" altLang="ru-RU" sz="1400" b="1" i="0" dirty="0">
                <a:solidFill>
                  <a:srgbClr val="08546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доля замены молочного сырья </a:t>
            </a:r>
          </a:p>
          <a:p>
            <a:pPr algn="just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ru-RU" altLang="ru-RU" sz="1400" b="1" i="0" dirty="0">
                <a:solidFill>
                  <a:srgbClr val="08546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сывороткой  </a:t>
            </a:r>
            <a:r>
              <a:rPr lang="ru-RU" altLang="ru-RU" sz="1400" b="1" i="0" dirty="0" smtClean="0">
                <a:solidFill>
                  <a:srgbClr val="08546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до                              35</a:t>
            </a:r>
            <a:r>
              <a:rPr lang="ru-RU" altLang="ru-RU" sz="1400" b="1" i="0" dirty="0">
                <a:solidFill>
                  <a:srgbClr val="08546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%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endParaRPr lang="ru-RU" altLang="ru-RU" sz="800" b="1" i="0" dirty="0">
              <a:solidFill>
                <a:srgbClr val="08546C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6870" name="TextBox 5"/>
          <p:cNvSpPr txBox="1">
            <a:spLocks noChangeArrowheads="1"/>
          </p:cNvSpPr>
          <p:nvPr/>
        </p:nvSpPr>
        <p:spPr bwMode="auto">
          <a:xfrm>
            <a:off x="323850" y="1125538"/>
            <a:ext cx="8496300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8159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8159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8159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8159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ru-RU" altLang="ru-RU" sz="1800" b="1" i="0" dirty="0">
                <a:solidFill>
                  <a:srgbClr val="08546C"/>
                </a:solidFill>
                <a:cs typeface="Tahoma" panose="020B0604030504040204" pitchFamily="34" charset="0"/>
              </a:rPr>
              <a:t>ЦЕЛЬ:</a:t>
            </a:r>
            <a:r>
              <a:rPr lang="ru-RU" altLang="ru-RU" sz="1800" b="1" i="0" dirty="0">
                <a:solidFill>
                  <a:schemeClr val="accent2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altLang="ru-RU" sz="1600" b="1" i="0" dirty="0">
                <a:solidFill>
                  <a:srgbClr val="08546C"/>
                </a:solidFill>
                <a:latin typeface="Calibri" panose="020F0502020204030204" pitchFamily="34" charset="0"/>
                <a:cs typeface="Tahoma" panose="020B0604030504040204" pitchFamily="34" charset="0"/>
              </a:rPr>
              <a:t>заменить часть молочного сырья деминерализованной сывороткой,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ru-RU" altLang="ru-RU" sz="1600" b="1" i="0" dirty="0">
                <a:solidFill>
                  <a:srgbClr val="08546C"/>
                </a:solidFill>
                <a:latin typeface="Calibri" panose="020F0502020204030204" pitchFamily="34" charset="0"/>
                <a:cs typeface="Tahoma" panose="020B0604030504040204" pitchFamily="34" charset="0"/>
              </a:rPr>
              <a:t>                  при этом получить товарные продукты с высокими  потребительскими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ru-RU" altLang="ru-RU" sz="1600" b="1" i="0" dirty="0">
                <a:solidFill>
                  <a:srgbClr val="08546C"/>
                </a:solidFill>
                <a:latin typeface="Calibri" panose="020F0502020204030204" pitchFamily="34" charset="0"/>
                <a:cs typeface="Tahoma" panose="020B0604030504040204" pitchFamily="34" charset="0"/>
              </a:rPr>
              <a:t>                  свойствами</a:t>
            </a:r>
          </a:p>
        </p:txBody>
      </p:sp>
      <p:sp>
        <p:nvSpPr>
          <p:cNvPr id="62472" name="TextBox 5"/>
          <p:cNvSpPr txBox="1">
            <a:spLocks noChangeArrowheads="1"/>
          </p:cNvSpPr>
          <p:nvPr/>
        </p:nvSpPr>
        <p:spPr bwMode="auto">
          <a:xfrm>
            <a:off x="0" y="6129338"/>
            <a:ext cx="9144000" cy="728662"/>
          </a:xfrm>
          <a:prstGeom prst="rect">
            <a:avLst/>
          </a:prstGeom>
          <a:gradFill rotWithShape="1">
            <a:gsLst>
              <a:gs pos="0">
                <a:srgbClr val="3A6367"/>
              </a:gs>
              <a:gs pos="50000">
                <a:srgbClr val="7ED5DE"/>
              </a:gs>
              <a:gs pos="100000">
                <a:srgbClr val="3A6367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8159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8159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8159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8159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endParaRPr lang="ru-RU" altLang="ru-RU" sz="1000" b="1" i="0" dirty="0">
              <a:solidFill>
                <a:srgbClr val="2A195B"/>
              </a:solidFill>
              <a:cs typeface="Tahoma" panose="020B0604030504040204" pitchFamily="34" charset="0"/>
            </a:endParaRP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ru-RU" altLang="ru-RU" sz="1800" b="1" i="0" dirty="0">
                <a:solidFill>
                  <a:srgbClr val="2A195B"/>
                </a:solidFill>
                <a:cs typeface="Tahoma" panose="020B0604030504040204" pitchFamily="34" charset="0"/>
              </a:rPr>
              <a:t>ОПЫТ ПРЕДПРИЯТИЙ, ВНЕДРИВШИХ ДАННЫЕ ТЕХНОЛОГИИ, ПОКАЗЫВАЕТ, ЧТО СРОК ОКУПАЕМОСТИ ПРОЕКТА НЕ ПРЕВЫШАЕТ 1 ГОДА.</a:t>
            </a:r>
            <a:endParaRPr lang="ru-RU" altLang="ru-RU" sz="900" b="1" i="0" dirty="0">
              <a:solidFill>
                <a:srgbClr val="2A195B"/>
              </a:solidFill>
              <a:cs typeface="Tahoma" panose="020B0604030504040204" pitchFamily="34" charset="0"/>
            </a:endParaRPr>
          </a:p>
        </p:txBody>
      </p:sp>
      <p:sp>
        <p:nvSpPr>
          <p:cNvPr id="36872" name="TextBox 5"/>
          <p:cNvSpPr txBox="1">
            <a:spLocks noChangeArrowheads="1"/>
          </p:cNvSpPr>
          <p:nvPr/>
        </p:nvSpPr>
        <p:spPr bwMode="auto">
          <a:xfrm>
            <a:off x="2916238" y="3689350"/>
            <a:ext cx="3743325" cy="2529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8159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8159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8159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8159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ru-RU" altLang="ru-RU" sz="1800" b="1" i="0" dirty="0">
                <a:solidFill>
                  <a:srgbClr val="08546C"/>
                </a:solidFill>
                <a:cs typeface="Tahoma" panose="020B0604030504040204" pitchFamily="34" charset="0"/>
              </a:rPr>
              <a:t>В ИТОГЕ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endParaRPr lang="ru-RU" altLang="ru-RU" sz="1400" b="1" i="0" dirty="0">
              <a:solidFill>
                <a:srgbClr val="08546C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just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ru-RU" altLang="ru-RU" sz="1400" b="1" i="0" dirty="0">
                <a:solidFill>
                  <a:srgbClr val="08546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Предприятие ежедневно получает </a:t>
            </a:r>
            <a:r>
              <a:rPr lang="ru-RU" altLang="ru-RU" sz="1400" b="1" i="0" dirty="0" err="1">
                <a:solidFill>
                  <a:srgbClr val="08546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диминерализованную</a:t>
            </a:r>
            <a:r>
              <a:rPr lang="ru-RU" altLang="ru-RU" sz="1400" b="1" i="0" dirty="0">
                <a:solidFill>
                  <a:srgbClr val="08546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сыворотку с содержанием </a:t>
            </a:r>
            <a:r>
              <a:rPr lang="ru-RU" altLang="ru-RU" sz="1400" b="1" i="0" dirty="0" err="1">
                <a:solidFill>
                  <a:srgbClr val="08546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с.в</a:t>
            </a:r>
            <a:r>
              <a:rPr lang="ru-RU" altLang="ru-RU" sz="1400" b="1" i="0" dirty="0">
                <a:solidFill>
                  <a:srgbClr val="08546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ru-RU" altLang="ru-RU" sz="1400" b="1" i="0" dirty="0" smtClean="0">
                <a:solidFill>
                  <a:srgbClr val="08546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12-13% до </a:t>
            </a:r>
            <a:r>
              <a:rPr lang="ru-RU" altLang="ru-RU" sz="1400" b="1" i="0" dirty="0">
                <a:solidFill>
                  <a:srgbClr val="08546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40 т/</a:t>
            </a:r>
            <a:r>
              <a:rPr lang="ru-RU" altLang="ru-RU" sz="1400" b="1" i="0" dirty="0" err="1">
                <a:solidFill>
                  <a:srgbClr val="08546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сут</a:t>
            </a:r>
            <a:r>
              <a:rPr lang="ru-RU" altLang="ru-RU" sz="1400" b="1" i="0" dirty="0">
                <a:solidFill>
                  <a:srgbClr val="08546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endParaRPr lang="ru-RU" altLang="ru-RU" sz="1400" b="1" dirty="0">
              <a:solidFill>
                <a:srgbClr val="08546C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just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ru-RU" altLang="ru-RU" sz="1400" b="1" dirty="0">
                <a:solidFill>
                  <a:srgbClr val="08546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Которые будут использованы при производстве </a:t>
            </a:r>
            <a:r>
              <a:rPr lang="ru-RU" altLang="ru-RU" sz="1400" b="1" dirty="0" smtClean="0">
                <a:solidFill>
                  <a:srgbClr val="08546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молочных продуктов, </a:t>
            </a:r>
            <a:r>
              <a:rPr lang="ru-RU" altLang="ru-RU" sz="1400" b="1" dirty="0">
                <a:solidFill>
                  <a:srgbClr val="08546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с целью частичной замены молока-сырья. </a:t>
            </a:r>
          </a:p>
          <a:p>
            <a:pPr algn="just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endParaRPr lang="ru-RU" altLang="ru-RU" sz="1800" b="1" i="0" dirty="0">
              <a:solidFill>
                <a:srgbClr val="08546C"/>
              </a:solidFill>
              <a:cs typeface="Tahoma" panose="020B0604030504040204" pitchFamily="34" charset="0"/>
            </a:endParaRPr>
          </a:p>
        </p:txBody>
      </p:sp>
    </p:spTree>
  </p:cSld>
  <p:clrMapOvr>
    <a:masterClrMapping/>
  </p:clrMapOvr>
  <p:transition advClick="0"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24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24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24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47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Рисунок 7" descr="arch_image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875" y="0"/>
            <a:ext cx="74564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Содержимое 2"/>
          <p:cNvSpPr txBox="1">
            <a:spLocks/>
          </p:cNvSpPr>
          <p:nvPr/>
        </p:nvSpPr>
        <p:spPr>
          <a:xfrm>
            <a:off x="6084168" y="1898292"/>
            <a:ext cx="3059832" cy="4700275"/>
          </a:xfrm>
          <a:prstGeom prst="rect">
            <a:avLst/>
          </a:prstGeom>
          <a:effectLst/>
        </p:spPr>
        <p:txBody>
          <a:bodyPr>
            <a:normAutofit/>
          </a:bodyPr>
          <a:lstStyle/>
          <a:p>
            <a:pPr defTabSz="914400" eaLnBrk="1" fontAlgn="auto" hangingPunct="1">
              <a:spcBef>
                <a:spcPts val="700"/>
              </a:spcBef>
              <a:spcAft>
                <a:spcPts val="700"/>
              </a:spcAft>
              <a:buClr>
                <a:schemeClr val="accent3"/>
              </a:buClr>
              <a:buSzPct val="95000"/>
              <a:defRPr/>
            </a:pPr>
            <a:r>
              <a:rPr lang="ru-RU" sz="2200" b="1" i="0" dirty="0">
                <a:latin typeface="+mj-lt"/>
              </a:rPr>
              <a:t>Разработка</a:t>
            </a:r>
            <a:r>
              <a:rPr lang="en-US" sz="2200" b="1" i="0" dirty="0">
                <a:latin typeface="+mj-lt"/>
              </a:rPr>
              <a:t> </a:t>
            </a:r>
            <a:r>
              <a:rPr lang="ru-RU" sz="2200" b="1" i="0" dirty="0" smtClean="0">
                <a:latin typeface="+mj-lt"/>
              </a:rPr>
              <a:t>проекта</a:t>
            </a:r>
          </a:p>
          <a:p>
            <a:pPr defTabSz="914400" eaLnBrk="1" fontAlgn="auto" hangingPunct="1">
              <a:spcBef>
                <a:spcPts val="700"/>
              </a:spcBef>
              <a:spcAft>
                <a:spcPts val="700"/>
              </a:spcAft>
              <a:buClr>
                <a:schemeClr val="accent3"/>
              </a:buClr>
              <a:buSzPct val="95000"/>
              <a:defRPr/>
            </a:pPr>
            <a:r>
              <a:rPr lang="ru-RU" sz="2200" b="1" i="0" dirty="0" smtClean="0">
                <a:latin typeface="+mj-lt"/>
              </a:rPr>
              <a:t>Проведение научно-исследовательских работ</a:t>
            </a:r>
            <a:endParaRPr lang="ru-RU" sz="2200" b="1" i="0" dirty="0">
              <a:latin typeface="+mj-lt"/>
            </a:endParaRPr>
          </a:p>
          <a:p>
            <a:pPr defTabSz="914400" eaLnBrk="1" fontAlgn="auto" hangingPunct="1">
              <a:spcBef>
                <a:spcPts val="700"/>
              </a:spcBef>
              <a:spcAft>
                <a:spcPts val="700"/>
              </a:spcAft>
              <a:buClr>
                <a:schemeClr val="accent3"/>
              </a:buClr>
              <a:buSzPct val="95000"/>
              <a:defRPr/>
            </a:pPr>
            <a:r>
              <a:rPr lang="ru-RU" sz="2200" b="1" i="0" dirty="0">
                <a:latin typeface="+mj-lt"/>
              </a:rPr>
              <a:t>Изготовление </a:t>
            </a:r>
            <a:r>
              <a:rPr lang="en-US" sz="2200" b="1" i="0" dirty="0">
                <a:latin typeface="+mj-lt"/>
              </a:rPr>
              <a:t>    </a:t>
            </a:r>
            <a:r>
              <a:rPr lang="ru-RU" sz="2200" b="1" i="0" dirty="0">
                <a:latin typeface="+mj-lt"/>
              </a:rPr>
              <a:t>и</a:t>
            </a:r>
            <a:r>
              <a:rPr lang="en-US" sz="2200" b="1" i="0" dirty="0">
                <a:latin typeface="+mj-lt"/>
              </a:rPr>
              <a:t> </a:t>
            </a:r>
            <a:r>
              <a:rPr lang="ru-RU" sz="2200" b="1" i="0" dirty="0">
                <a:latin typeface="+mj-lt"/>
              </a:rPr>
              <a:t>поставка оборудования под ключ</a:t>
            </a:r>
          </a:p>
          <a:p>
            <a:pPr defTabSz="914400" eaLnBrk="1" fontAlgn="auto" hangingPunct="1">
              <a:spcBef>
                <a:spcPts val="700"/>
              </a:spcBef>
              <a:spcAft>
                <a:spcPts val="600"/>
              </a:spcAft>
              <a:buClr>
                <a:schemeClr val="accent3"/>
              </a:buClr>
              <a:buSzPct val="95000"/>
              <a:defRPr/>
            </a:pPr>
            <a:r>
              <a:rPr lang="ru-RU" sz="2200" b="1" i="0" dirty="0">
                <a:latin typeface="+mj-lt"/>
              </a:rPr>
              <a:t>Гарантийный  </a:t>
            </a:r>
            <a:r>
              <a:rPr lang="en-US" sz="2200" b="1" i="0" dirty="0">
                <a:latin typeface="+mj-lt"/>
              </a:rPr>
              <a:t>    </a:t>
            </a:r>
            <a:r>
              <a:rPr lang="ru-RU" sz="2200" b="1" i="0" dirty="0">
                <a:latin typeface="+mj-lt"/>
              </a:rPr>
              <a:t>и </a:t>
            </a:r>
            <a:r>
              <a:rPr lang="ru-RU" sz="2200" b="1" i="0" dirty="0" smtClean="0">
                <a:latin typeface="+mj-lt"/>
              </a:rPr>
              <a:t>послегарантийный </a:t>
            </a:r>
            <a:r>
              <a:rPr lang="ru-RU" sz="2200" b="1" i="0" dirty="0">
                <a:latin typeface="+mj-lt"/>
              </a:rPr>
              <a:t>сервис</a:t>
            </a:r>
          </a:p>
          <a:p>
            <a:pPr marL="274320" indent="-274320" defTabSz="914400" eaLnBrk="1" fontAlgn="auto" hangingPunct="1">
              <a:spcBef>
                <a:spcPct val="20000"/>
              </a:spcBef>
              <a:spcAft>
                <a:spcPts val="600"/>
              </a:spcAft>
              <a:buClr>
                <a:schemeClr val="accent3"/>
              </a:buClr>
              <a:buSzPct val="95000"/>
              <a:defRPr/>
            </a:pPr>
            <a:endParaRPr lang="ru-RU" sz="2500" i="0" dirty="0">
              <a:latin typeface="+mj-lt"/>
            </a:endParaRPr>
          </a:p>
        </p:txBody>
      </p:sp>
      <p:pic>
        <p:nvPicPr>
          <p:cNvPr id="37892" name="Рисунок 4" descr="шапка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875" y="-14114"/>
            <a:ext cx="9286875" cy="917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Овал 5"/>
          <p:cNvSpPr/>
          <p:nvPr/>
        </p:nvSpPr>
        <p:spPr>
          <a:xfrm>
            <a:off x="5724128" y="2060848"/>
            <a:ext cx="142875" cy="142875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1628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600" i="0"/>
          </a:p>
        </p:txBody>
      </p:sp>
      <p:sp>
        <p:nvSpPr>
          <p:cNvPr id="7" name="Овал 6"/>
          <p:cNvSpPr/>
          <p:nvPr/>
        </p:nvSpPr>
        <p:spPr>
          <a:xfrm>
            <a:off x="5724127" y="2564904"/>
            <a:ext cx="142875" cy="142875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1628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600" i="0"/>
          </a:p>
        </p:txBody>
      </p:sp>
      <p:sp>
        <p:nvSpPr>
          <p:cNvPr id="9" name="Овал 8"/>
          <p:cNvSpPr/>
          <p:nvPr/>
        </p:nvSpPr>
        <p:spPr>
          <a:xfrm>
            <a:off x="5724126" y="3722464"/>
            <a:ext cx="142875" cy="142875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1628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600" i="0"/>
          </a:p>
        </p:txBody>
      </p:sp>
      <p:sp>
        <p:nvSpPr>
          <p:cNvPr id="8" name="Овал 7"/>
          <p:cNvSpPr/>
          <p:nvPr/>
        </p:nvSpPr>
        <p:spPr>
          <a:xfrm>
            <a:off x="5724125" y="5290232"/>
            <a:ext cx="142875" cy="142875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1628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600" i="0"/>
          </a:p>
        </p:txBody>
      </p:sp>
    </p:spTree>
  </p:cSld>
  <p:clrMapOvr>
    <a:masterClrMapping/>
  </p:clrMapOvr>
  <p:transition advClick="0"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9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  <p:bldP spid="8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4000" t="3000" r="-5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2" name="Рисунок 4" descr="шапка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903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344000" y="2286000"/>
            <a:ext cx="1378800" cy="223138"/>
          </a:xfrm>
          <a:prstGeom prst="rect">
            <a:avLst/>
          </a:prstGeom>
          <a:solidFill>
            <a:srgbClr val="29BAD7"/>
          </a:solidFill>
        </p:spPr>
        <p:txBody>
          <a:bodyPr wrap="square" rtlCol="0">
            <a:spAutoFit/>
          </a:bodyPr>
          <a:lstStyle/>
          <a:p>
            <a:r>
              <a:rPr lang="ru-RU" sz="800" b="1" i="0" dirty="0" smtClean="0">
                <a:solidFill>
                  <a:schemeClr val="bg1"/>
                </a:solidFill>
              </a:rPr>
              <a:t>ООО ИП «Щекиноазот»</a:t>
            </a:r>
            <a:endParaRPr lang="ru-RU" sz="800" b="1" i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3183264"/>
      </p:ext>
    </p:extLst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31"/>
          <p:cNvSpPr>
            <a:spLocks noChangeArrowheads="1"/>
          </p:cNvSpPr>
          <p:nvPr/>
        </p:nvSpPr>
        <p:spPr bwMode="auto">
          <a:xfrm>
            <a:off x="0" y="73818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   </a:t>
            </a: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5" name="Rectangle 32"/>
          <p:cNvSpPr>
            <a:spLocks noChangeArrowheads="1"/>
          </p:cNvSpPr>
          <p:nvPr/>
        </p:nvSpPr>
        <p:spPr bwMode="auto">
          <a:xfrm>
            <a:off x="0" y="8601075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6" name="Rectangle 33"/>
          <p:cNvSpPr>
            <a:spLocks noChangeArrowheads="1"/>
          </p:cNvSpPr>
          <p:nvPr/>
        </p:nvSpPr>
        <p:spPr bwMode="auto">
          <a:xfrm>
            <a:off x="0" y="105918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      </a:t>
            </a: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7" name="Rectangle 34"/>
          <p:cNvSpPr>
            <a:spLocks noChangeArrowheads="1"/>
          </p:cNvSpPr>
          <p:nvPr/>
        </p:nvSpPr>
        <p:spPr bwMode="auto">
          <a:xfrm>
            <a:off x="0" y="127158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        </a:t>
            </a: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8" name="Rectangle 35"/>
          <p:cNvSpPr>
            <a:spLocks noChangeArrowheads="1"/>
          </p:cNvSpPr>
          <p:nvPr/>
        </p:nvSpPr>
        <p:spPr bwMode="auto">
          <a:xfrm>
            <a:off x="0" y="142875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9" name="Rectangle 36"/>
          <p:cNvSpPr>
            <a:spLocks noChangeArrowheads="1"/>
          </p:cNvSpPr>
          <p:nvPr/>
        </p:nvSpPr>
        <p:spPr bwMode="auto">
          <a:xfrm>
            <a:off x="0" y="164306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    </a:t>
            </a: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0" name="Rectangle 37"/>
          <p:cNvSpPr>
            <a:spLocks noChangeArrowheads="1"/>
          </p:cNvSpPr>
          <p:nvPr/>
        </p:nvSpPr>
        <p:spPr bwMode="auto">
          <a:xfrm>
            <a:off x="0" y="183451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endParaRPr kumimoji="0" lang="ru-RU" altLang="ru-RU" sz="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 </a:t>
            </a: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0" y="16622"/>
            <a:ext cx="9144000" cy="6665667"/>
            <a:chOff x="0" y="0"/>
            <a:chExt cx="9144000" cy="6665667"/>
          </a:xfrm>
        </p:grpSpPr>
        <p:pic>
          <p:nvPicPr>
            <p:cNvPr id="37892" name="Рисунок 4" descr="шапка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9144000" cy="903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>
              <a:off x="469256" y="1007927"/>
              <a:ext cx="194421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400" b="1" i="0" dirty="0" smtClean="0">
                  <a:solidFill>
                    <a:srgbClr val="4BA3AF"/>
                  </a:solidFill>
                </a:rPr>
                <a:t>ПАРТНЕРЫ</a:t>
              </a:r>
              <a:endParaRPr lang="ru-RU" sz="2400" b="1" i="0" dirty="0">
                <a:solidFill>
                  <a:srgbClr val="4BA3AF"/>
                </a:solidFill>
              </a:endParaRPr>
            </a:p>
          </p:txBody>
        </p:sp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91756" y="890810"/>
              <a:ext cx="183528" cy="695897"/>
            </a:xfrm>
            <a:prstGeom prst="rect">
              <a:avLst/>
            </a:prstGeom>
          </p:spPr>
        </p:pic>
        <p:pic>
          <p:nvPicPr>
            <p:cNvPr id="2050" name="Picture 2" descr="1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991" y="1789038"/>
              <a:ext cx="1354073" cy="4759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2" name="Picture 4" descr="grundfos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60144" y="1588085"/>
              <a:ext cx="896080" cy="8960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1" name="Picture 3" descr="alfa laval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6426" y="2373114"/>
              <a:ext cx="1601962" cy="16019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Rectangle 6"/>
            <p:cNvSpPr>
              <a:spLocks noChangeArrowheads="1"/>
            </p:cNvSpPr>
            <p:nvPr/>
          </p:nvSpPr>
          <p:spPr bwMode="auto">
            <a:xfrm>
              <a:off x="0" y="0"/>
              <a:ext cx="9144000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endParaRPr lang="ru-RU"/>
            </a:p>
          </p:txBody>
        </p:sp>
        <p:sp>
          <p:nvSpPr>
            <p:cNvPr id="6" name="Rectangle 7"/>
            <p:cNvSpPr>
              <a:spLocks noChangeArrowheads="1"/>
            </p:cNvSpPr>
            <p:nvPr/>
          </p:nvSpPr>
          <p:spPr bwMode="auto">
            <a:xfrm>
              <a:off x="0" y="2362200"/>
              <a:ext cx="9144000" cy="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</a:rPr>
                <a:t>         </a:t>
              </a:r>
              <a:endPara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7" name="Rectangle 8"/>
            <p:cNvSpPr>
              <a:spLocks noChangeArrowheads="1"/>
            </p:cNvSpPr>
            <p:nvPr/>
          </p:nvSpPr>
          <p:spPr bwMode="auto">
            <a:xfrm>
              <a:off x="0" y="4076700"/>
              <a:ext cx="9144000" cy="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</a:rPr>
                <a:t>   </a:t>
              </a:r>
              <a:endPara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pic>
          <p:nvPicPr>
            <p:cNvPr id="2061" name="Picture 13" descr="Lowara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81895" y="926318"/>
              <a:ext cx="1162473" cy="7075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60" name="Picture 12" descr="rosatom_logo_rus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18395" y="1672009"/>
              <a:ext cx="1600200" cy="1600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8" name="Picture 10" descr="mkstav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626" y="3845170"/>
              <a:ext cx="2447925" cy="1143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7" name="Picture 9" descr="kuazot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28540" y="4981329"/>
              <a:ext cx="3277630" cy="16843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Rectangle 14"/>
            <p:cNvSpPr>
              <a:spLocks noChangeArrowheads="1"/>
            </p:cNvSpPr>
            <p:nvPr/>
          </p:nvSpPr>
          <p:spPr bwMode="auto">
            <a:xfrm>
              <a:off x="0" y="0"/>
              <a:ext cx="9144000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endParaRPr lang="ru-RU"/>
            </a:p>
          </p:txBody>
        </p:sp>
        <p:sp>
          <p:nvSpPr>
            <p:cNvPr id="9" name="Rectangle 15"/>
            <p:cNvSpPr>
              <a:spLocks noChangeArrowheads="1"/>
            </p:cNvSpPr>
            <p:nvPr/>
          </p:nvSpPr>
          <p:spPr bwMode="auto">
            <a:xfrm>
              <a:off x="0" y="3657600"/>
              <a:ext cx="9144000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endParaRPr lang="ru-RU"/>
            </a:p>
          </p:txBody>
        </p:sp>
        <p:pic>
          <p:nvPicPr>
            <p:cNvPr id="2074" name="Picture 26" descr="бальзам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57810" y="4204715"/>
              <a:ext cx="1399520" cy="13995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73" name="Picture 25" descr="глазов молоко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4147" y="4014330"/>
              <a:ext cx="1211720" cy="1028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72" name="Picture 24" descr="мстинское молоко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31392" y="5341766"/>
              <a:ext cx="1814496" cy="10836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71" name="Picture 23" descr="скфу инжиниринг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626" y="5346274"/>
              <a:ext cx="1664761" cy="11213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70" name="Picture 22" descr="тамбовское октб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53981" y="2430634"/>
              <a:ext cx="1293414" cy="13377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69" name="Picture 21" descr="тульский мк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32380" y="4939577"/>
              <a:ext cx="1575523" cy="15755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68" name="Picture 20" descr="тосол синтез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49572" y="3836776"/>
              <a:ext cx="1021568" cy="10215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67" name="Picture 19" descr="zga"/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55217" y="808410"/>
              <a:ext cx="839402" cy="13370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66" name="Picture 18" descr="rosdilerelectro_logo165"/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4927" y="2473953"/>
              <a:ext cx="1239838" cy="12398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65" name="Picture 17" descr="ск ленинградский"/>
            <p:cNvPicPr>
              <a:picLocks noChangeAspect="1" noChangeArrowheads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44080" y="877619"/>
              <a:ext cx="1114210" cy="9620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64" name="Picture 16" descr="семенишна (саянмолоко)"/>
            <p:cNvPicPr>
              <a:picLocks noChangeAspect="1" noChangeArrowheads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70039" y="1378045"/>
              <a:ext cx="1265758" cy="9528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Rectangle 27"/>
            <p:cNvSpPr>
              <a:spLocks noChangeArrowheads="1"/>
            </p:cNvSpPr>
            <p:nvPr/>
          </p:nvSpPr>
          <p:spPr bwMode="auto">
            <a:xfrm>
              <a:off x="0" y="0"/>
              <a:ext cx="9144000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endParaRPr lang="ru-RU"/>
            </a:p>
          </p:txBody>
        </p:sp>
        <p:sp>
          <p:nvSpPr>
            <p:cNvPr id="11" name="Rectangle 28"/>
            <p:cNvSpPr>
              <a:spLocks noChangeArrowheads="1"/>
            </p:cNvSpPr>
            <p:nvPr/>
          </p:nvSpPr>
          <p:spPr bwMode="auto">
            <a:xfrm>
              <a:off x="0" y="1924050"/>
              <a:ext cx="9144000" cy="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</a:rPr>
                <a:t>     </a:t>
              </a:r>
              <a:endPara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2" name="Rectangle 29"/>
            <p:cNvSpPr>
              <a:spLocks noChangeArrowheads="1"/>
            </p:cNvSpPr>
            <p:nvPr/>
          </p:nvSpPr>
          <p:spPr bwMode="auto">
            <a:xfrm>
              <a:off x="0" y="4705350"/>
              <a:ext cx="9144000" cy="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</a:rPr>
                <a:t>    </a:t>
              </a:r>
              <a:endParaRPr kumimoji="0" lang="ru-RU" altLang="ru-RU" sz="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3" name="Rectangle 30"/>
            <p:cNvSpPr>
              <a:spLocks noChangeArrowheads="1"/>
            </p:cNvSpPr>
            <p:nvPr/>
          </p:nvSpPr>
          <p:spPr bwMode="auto">
            <a:xfrm>
              <a:off x="0" y="5943600"/>
              <a:ext cx="9144000" cy="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</a:rPr>
                <a:t>                </a:t>
              </a:r>
              <a:endPara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pic>
          <p:nvPicPr>
            <p:cNvPr id="2053" name="Picture 5" descr="gea"/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04316" y="3725490"/>
              <a:ext cx="1225848" cy="12258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9" name="Picture 11" descr="sevmash"/>
            <p:cNvPicPr>
              <a:picLocks noChangeAspect="1" noChangeArrowheads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15678" y="2776910"/>
              <a:ext cx="3429000" cy="1619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093486639"/>
      </p:ext>
    </p:extLst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45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дзаголовок 2"/>
          <p:cNvSpPr>
            <a:spLocks noGrp="1"/>
          </p:cNvSpPr>
          <p:nvPr>
            <p:ph type="body" idx="4294967295"/>
          </p:nvPr>
        </p:nvSpPr>
        <p:spPr>
          <a:xfrm>
            <a:off x="1428750" y="2214563"/>
            <a:ext cx="6143625" cy="1214437"/>
          </a:xfrm>
        </p:spPr>
        <p:txBody>
          <a:bodyPr anchor="b"/>
          <a:lstStyle/>
          <a:p>
            <a:pPr marL="0" indent="0" algn="ctr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ru-RU" altLang="ru-RU" sz="1700" b="1" smtClean="0">
                <a:solidFill>
                  <a:schemeClr val="bg1"/>
                </a:solidFill>
                <a:latin typeface="Verdana" panose="020B0604030504040204" pitchFamily="34" charset="0"/>
                <a:cs typeface="Tahoma" panose="020B0604030504040204" pitchFamily="34" charset="0"/>
              </a:rPr>
              <a:t>И н н о в а ц и о н н о е  П р е д п р и я т и е</a:t>
            </a:r>
          </a:p>
          <a:p>
            <a:pPr marL="0" indent="0" algn="ctr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endParaRPr lang="ru-RU" altLang="ru-RU" sz="1100" smtClean="0">
              <a:solidFill>
                <a:schemeClr val="bg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marL="0" indent="0" algn="ctr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ru-RU" altLang="ru-RU" sz="5600" b="1" smtClean="0">
                <a:solidFill>
                  <a:schemeClr val="bg1"/>
                </a:solidFill>
                <a:latin typeface="Verdana" panose="020B0604030504040204" pitchFamily="34" charset="0"/>
                <a:cs typeface="Tahoma" panose="020B0604030504040204" pitchFamily="34" charset="0"/>
              </a:rPr>
              <a:t>ЩЕКИНОАЗОТ</a:t>
            </a:r>
            <a:endParaRPr lang="ru-RU" altLang="ru-RU" sz="5600" smtClean="0">
              <a:solidFill>
                <a:schemeClr val="bg1"/>
              </a:solidFill>
              <a:latin typeface="Verdan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428750" y="2000250"/>
            <a:ext cx="6143625" cy="1500188"/>
          </a:xfrm>
          <a:prstGeom prst="rect">
            <a:avLst/>
          </a:prstGeom>
          <a:noFill/>
          <a:ln w="349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1628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600" i="0"/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428750" y="4208463"/>
            <a:ext cx="6143625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8159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8159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8159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8159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i="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301212, Тульская обл., Щекинский р-н,                     р.п. Первомайский, ул. Симферопольская, д. 7,        тел. (48751)96739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i="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 </a:t>
            </a:r>
            <a:r>
              <a:rPr lang="en-US" altLang="ru-RU" sz="1800" i="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E-mail: sevs@azot.net</a:t>
            </a:r>
            <a:r>
              <a:rPr lang="ru-RU" altLang="ru-RU" sz="1800" i="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 Интернет: </a:t>
            </a:r>
            <a:r>
              <a:rPr lang="en-US" altLang="ru-RU" sz="1800" i="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  <a:hlinkClick r:id="rId3"/>
              </a:rPr>
              <a:t>www.azotom.ru</a:t>
            </a:r>
            <a:r>
              <a:rPr lang="en-US" altLang="ru-RU" sz="1800" i="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/ www.n-azot.ru</a:t>
            </a:r>
            <a:endParaRPr lang="ru-RU" altLang="ru-RU" sz="1800" i="0">
              <a:solidFill>
                <a:schemeClr val="bg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</p:spTree>
  </p:cSld>
  <p:clrMapOvr>
    <a:masterClrMapping/>
  </p:clrMapOvr>
  <p:transition advClick="0"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8460973"/>
      </p:ext>
    </p:extLst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9977080"/>
      </p:ext>
    </p:extLst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 bwMode="auto">
          <a:xfrm>
            <a:off x="2095200" y="4572000"/>
            <a:ext cx="1134000" cy="1800000"/>
          </a:xfrm>
          <a:prstGeom prst="rect">
            <a:avLst/>
          </a:prstGeom>
          <a:solidFill>
            <a:srgbClr val="FF0000">
              <a:alpha val="17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0813170"/>
      </p:ext>
    </p:extLst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70000"/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6" descr="шапка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903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-29367" y="903288"/>
            <a:ext cx="8568952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81628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i="0" dirty="0" smtClean="0">
                <a:solidFill>
                  <a:srgbClr val="4BA3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ahoma" pitchFamily="34" charset="0"/>
              </a:rPr>
              <a:t>История становления компании</a:t>
            </a:r>
          </a:p>
          <a:p>
            <a:pPr defTabSz="81628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i="0" dirty="0" smtClean="0">
                <a:solidFill>
                  <a:srgbClr val="4BA3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ahoma" pitchFamily="34" charset="0"/>
              </a:rPr>
              <a:t>«Инновационное предприятие «Щекиноазот»</a:t>
            </a:r>
            <a:endParaRPr lang="ru-RU" sz="3600" i="0" dirty="0">
              <a:solidFill>
                <a:srgbClr val="4BA3A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250092213"/>
      </p:ext>
    </p:extLst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Рисунок 6" descr="шапка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903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0588"/>
            <a:ext cx="9143999" cy="6929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Прямая соединительная линия 2"/>
          <p:cNvCxnSpPr/>
          <p:nvPr/>
        </p:nvCxnSpPr>
        <p:spPr bwMode="auto">
          <a:xfrm flipV="1">
            <a:off x="7164288" y="1556792"/>
            <a:ext cx="0" cy="1440008"/>
          </a:xfrm>
          <a:prstGeom prst="line">
            <a:avLst/>
          </a:prstGeom>
          <a:ln w="28575">
            <a:solidFill>
              <a:srgbClr val="7CB2E4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6588224" y="497285"/>
            <a:ext cx="1296144" cy="12234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b="1" i="0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Старт проекта модернизации зарубежных электродиализных установок к 2017 году завершено 9 объектов</a:t>
            </a:r>
            <a:endParaRPr lang="ru-RU" sz="1050" b="1" i="0" dirty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948264" y="2996800"/>
            <a:ext cx="7920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i="0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2015</a:t>
            </a:r>
            <a:endParaRPr lang="ru-RU" sz="1400" b="1" i="0" dirty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  <p:cxnSp>
        <p:nvCxnSpPr>
          <p:cNvPr id="11" name="Прямая соединительная линия 10"/>
          <p:cNvCxnSpPr/>
          <p:nvPr/>
        </p:nvCxnSpPr>
        <p:spPr bwMode="auto">
          <a:xfrm flipV="1">
            <a:off x="8172401" y="1556792"/>
            <a:ext cx="4097" cy="1747787"/>
          </a:xfrm>
          <a:prstGeom prst="line">
            <a:avLst/>
          </a:prstGeom>
          <a:ln w="28575">
            <a:solidFill>
              <a:srgbClr val="7CB2E4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7794029" y="202709"/>
            <a:ext cx="1296144" cy="15465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b="1" i="0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На площадке АО «</a:t>
            </a:r>
            <a:r>
              <a:rPr lang="ru-RU" sz="1050" b="1" i="0" dirty="0" err="1" smtClean="0">
                <a:solidFill>
                  <a:srgbClr val="C00000"/>
                </a:solidFill>
                <a:latin typeface="Arial Narrow" panose="020B0606020202030204" pitchFamily="34" charset="0"/>
              </a:rPr>
              <a:t>Алабуга</a:t>
            </a:r>
            <a:r>
              <a:rPr lang="ru-RU" sz="1050" b="1" i="0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 Соте» введена в эксплуатацию первая установка нанофильтрации молочной сыворотки серии «</a:t>
            </a:r>
            <a:r>
              <a:rPr lang="en-US" sz="1050" b="1" i="0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ISTOK</a:t>
            </a:r>
            <a:r>
              <a:rPr lang="ru-RU" sz="1050" b="1" i="0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» </a:t>
            </a:r>
            <a:endParaRPr lang="ru-RU" sz="1050" b="1" i="0" dirty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046057" y="2580283"/>
            <a:ext cx="7920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i="0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2016</a:t>
            </a:r>
            <a:endParaRPr lang="ru-RU" sz="1400" b="1" i="0" dirty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189081" y="4948060"/>
            <a:ext cx="4896544" cy="1938992"/>
          </a:xfrm>
          <a:prstGeom prst="rect">
            <a:avLst/>
          </a:prstGeom>
          <a:solidFill>
            <a:schemeClr val="bg1">
              <a:alpha val="55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200" dirty="0" smtClean="0">
                <a:solidFill>
                  <a:srgbClr val="C00000"/>
                </a:solidFill>
              </a:rPr>
              <a:t>Общее количество мембран, выпущенных с момента ввода производства в эксплуатацию превышает </a:t>
            </a:r>
            <a:r>
              <a:rPr lang="ru-RU" sz="1200" b="1" dirty="0" smtClean="0">
                <a:solidFill>
                  <a:srgbClr val="C00000"/>
                </a:solidFill>
              </a:rPr>
              <a:t>2 000 000 </a:t>
            </a:r>
            <a:r>
              <a:rPr lang="ru-RU" sz="1200" dirty="0" smtClean="0">
                <a:solidFill>
                  <a:srgbClr val="C00000"/>
                </a:solidFill>
              </a:rPr>
              <a:t>штук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200" dirty="0" smtClean="0">
                <a:solidFill>
                  <a:srgbClr val="C00000"/>
                </a:solidFill>
              </a:rPr>
              <a:t>На основе ионообменных мембран производства</a:t>
            </a:r>
            <a:r>
              <a:rPr lang="en-US" sz="1200" dirty="0" smtClean="0">
                <a:solidFill>
                  <a:srgbClr val="C00000"/>
                </a:solidFill>
              </a:rPr>
              <a:t> </a:t>
            </a:r>
            <a:r>
              <a:rPr lang="ru-RU" sz="1200" dirty="0" smtClean="0">
                <a:solidFill>
                  <a:srgbClr val="C00000"/>
                </a:solidFill>
              </a:rPr>
              <a:t>компании «Щекиноазот» совместно с предприятиями машиностроительной отрасли было создано более </a:t>
            </a:r>
            <a:r>
              <a:rPr lang="ru-RU" sz="1200" b="1" dirty="0" smtClean="0">
                <a:solidFill>
                  <a:srgbClr val="C00000"/>
                </a:solidFill>
              </a:rPr>
              <a:t>1000</a:t>
            </a:r>
            <a:r>
              <a:rPr lang="ru-RU" sz="1200" dirty="0" smtClean="0">
                <a:solidFill>
                  <a:srgbClr val="C00000"/>
                </a:solidFill>
              </a:rPr>
              <a:t> электродиализных установок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200" dirty="0" smtClean="0">
                <a:solidFill>
                  <a:srgbClr val="C00000"/>
                </a:solidFill>
              </a:rPr>
              <a:t>На сегодняшний день Инновационное предприятие «Щекиноазот» остается </a:t>
            </a:r>
            <a:r>
              <a:rPr lang="ru-RU" sz="1200" b="1" dirty="0" smtClean="0">
                <a:solidFill>
                  <a:srgbClr val="C00000"/>
                </a:solidFill>
              </a:rPr>
              <a:t>единственным</a:t>
            </a:r>
            <a:r>
              <a:rPr lang="ru-RU" sz="1200" dirty="0" smtClean="0">
                <a:solidFill>
                  <a:srgbClr val="C00000"/>
                </a:solidFill>
              </a:rPr>
              <a:t> на постсоветском пространстве производителем гетерогенных ионообменных мембран </a:t>
            </a:r>
            <a:endParaRPr lang="ru-RU" sz="12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Рисунок 6" descr="шапка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903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15900" y="1124744"/>
            <a:ext cx="738043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81628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i="0" dirty="0" smtClean="0">
                <a:solidFill>
                  <a:srgbClr val="4BA3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ahoma" pitchFamily="34" charset="0"/>
              </a:rPr>
              <a:t>ЦЕЛЬ И МИССИЯ компании</a:t>
            </a:r>
          </a:p>
          <a:p>
            <a:pPr defTabSz="81628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i="0" dirty="0" smtClean="0">
                <a:solidFill>
                  <a:srgbClr val="4BA3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ahoma" pitchFamily="34" charset="0"/>
              </a:rPr>
              <a:t>«Инновационное предприятие «Щекиноазот»</a:t>
            </a:r>
            <a:endParaRPr lang="ru-RU" sz="2400" i="0" dirty="0">
              <a:solidFill>
                <a:srgbClr val="4BA3A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15900" y="2420888"/>
            <a:ext cx="4068068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lnSpc>
                <a:spcPct val="90000"/>
              </a:lnSpc>
            </a:pPr>
            <a:r>
              <a:rPr lang="ru-RU" altLang="ru-RU" dirty="0">
                <a:solidFill>
                  <a:schemeClr val="bg1"/>
                </a:solidFill>
                <a:cs typeface="Tahoma" panose="020B0604030504040204" pitchFamily="34" charset="0"/>
              </a:rPr>
              <a:t> </a:t>
            </a:r>
            <a:r>
              <a:rPr lang="ru-RU" altLang="ru-RU" dirty="0" smtClean="0">
                <a:solidFill>
                  <a:schemeClr val="bg1"/>
                </a:solidFill>
                <a:cs typeface="Tahoma" panose="020B0604030504040204" pitchFamily="34" charset="0"/>
              </a:rPr>
              <a:t> </a:t>
            </a:r>
            <a:r>
              <a:rPr lang="ru-RU" altLang="ru-RU" sz="2400" b="1" dirty="0" smtClean="0">
                <a:solidFill>
                  <a:schemeClr val="bg1"/>
                </a:solidFill>
                <a:cs typeface="Tahoma" panose="020B0604030504040204" pitchFamily="34" charset="0"/>
              </a:rPr>
              <a:t>С</a:t>
            </a:r>
            <a:r>
              <a:rPr lang="ru-RU" altLang="ru-RU" sz="2400" b="1" dirty="0" smtClean="0">
                <a:solidFill>
                  <a:srgbClr val="387B84"/>
                </a:solidFill>
                <a:cs typeface="Tahoma" panose="020B0604030504040204" pitchFamily="34" charset="0"/>
              </a:rPr>
              <a:t>МИССИЯ:</a:t>
            </a:r>
            <a:endParaRPr lang="ru-RU" sz="2400" b="1" dirty="0">
              <a:solidFill>
                <a:srgbClr val="387B84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19772" y="2276872"/>
            <a:ext cx="5796644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>
              <a:lnSpc>
                <a:spcPct val="90000"/>
              </a:lnSpc>
            </a:pPr>
            <a:r>
              <a:rPr lang="ru-RU" altLang="ru-RU" dirty="0" smtClean="0">
                <a:solidFill>
                  <a:srgbClr val="387B84"/>
                </a:solidFill>
                <a:cs typeface="Tahoma" panose="020B0604030504040204" pitchFamily="34" charset="0"/>
              </a:rPr>
              <a:t>Создание и внедрение технологий, позволяющих </a:t>
            </a:r>
            <a:r>
              <a:rPr lang="ru-RU" altLang="ru-RU" dirty="0">
                <a:solidFill>
                  <a:srgbClr val="387B84"/>
                </a:solidFill>
                <a:cs typeface="Tahoma" panose="020B0604030504040204" pitchFamily="34" charset="0"/>
              </a:rPr>
              <a:t>производить нужные и </a:t>
            </a:r>
            <a:r>
              <a:rPr lang="ru-RU" altLang="ru-RU" dirty="0" smtClean="0">
                <a:solidFill>
                  <a:srgbClr val="387B84"/>
                </a:solidFill>
                <a:cs typeface="Tahoma" panose="020B0604030504040204" pitchFamily="34" charset="0"/>
              </a:rPr>
              <a:t>полезные </a:t>
            </a:r>
            <a:r>
              <a:rPr lang="ru-RU" altLang="ru-RU" dirty="0">
                <a:solidFill>
                  <a:srgbClr val="387B84"/>
                </a:solidFill>
                <a:cs typeface="Tahoma" panose="020B0604030504040204" pitchFamily="34" charset="0"/>
              </a:rPr>
              <a:t>продукты, делая жизнь </a:t>
            </a:r>
            <a:r>
              <a:rPr lang="ru-RU" altLang="ru-RU" dirty="0" smtClean="0">
                <a:solidFill>
                  <a:srgbClr val="387B84"/>
                </a:solidFill>
                <a:cs typeface="Tahoma" panose="020B0604030504040204" pitchFamily="34" charset="0"/>
              </a:rPr>
              <a:t>людей комфортной </a:t>
            </a:r>
            <a:r>
              <a:rPr lang="ru-RU" altLang="ru-RU" dirty="0">
                <a:solidFill>
                  <a:srgbClr val="387B84"/>
                </a:solidFill>
                <a:cs typeface="Tahoma" panose="020B0604030504040204" pitchFamily="34" charset="0"/>
              </a:rPr>
              <a:t>и </a:t>
            </a:r>
            <a:r>
              <a:rPr lang="ru-RU" altLang="ru-RU" dirty="0" smtClean="0">
                <a:solidFill>
                  <a:srgbClr val="387B84"/>
                </a:solidFill>
                <a:cs typeface="Tahoma" panose="020B0604030504040204" pitchFamily="34" charset="0"/>
              </a:rPr>
              <a:t>безопасной для </a:t>
            </a:r>
            <a:r>
              <a:rPr lang="ru-RU" altLang="ru-RU" dirty="0">
                <a:solidFill>
                  <a:srgbClr val="387B84"/>
                </a:solidFill>
                <a:cs typeface="Tahoma" panose="020B0604030504040204" pitchFamily="34" charset="0"/>
              </a:rPr>
              <a:t>здоровья</a:t>
            </a:r>
            <a:r>
              <a:rPr lang="ru-RU" altLang="ru-RU" dirty="0" smtClean="0">
                <a:solidFill>
                  <a:srgbClr val="387B84"/>
                </a:solidFill>
                <a:cs typeface="Tahoma" panose="020B0604030504040204" pitchFamily="34" charset="0"/>
              </a:rPr>
              <a:t>, с заботой об окружающей среде</a:t>
            </a:r>
            <a:endParaRPr lang="ru-RU" dirty="0">
              <a:solidFill>
                <a:srgbClr val="387B84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10344" y="3831548"/>
            <a:ext cx="4068068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lnSpc>
                <a:spcPct val="90000"/>
              </a:lnSpc>
            </a:pPr>
            <a:r>
              <a:rPr lang="ru-RU" altLang="ru-RU" dirty="0">
                <a:solidFill>
                  <a:schemeClr val="bg1"/>
                </a:solidFill>
                <a:cs typeface="Tahoma" panose="020B0604030504040204" pitchFamily="34" charset="0"/>
              </a:rPr>
              <a:t> </a:t>
            </a:r>
            <a:r>
              <a:rPr lang="ru-RU" altLang="ru-RU" dirty="0" smtClean="0">
                <a:solidFill>
                  <a:schemeClr val="bg1"/>
                </a:solidFill>
                <a:cs typeface="Tahoma" panose="020B0604030504040204" pitchFamily="34" charset="0"/>
              </a:rPr>
              <a:t> </a:t>
            </a:r>
            <a:r>
              <a:rPr lang="ru-RU" altLang="ru-RU" sz="2400" b="1" dirty="0" smtClean="0">
                <a:solidFill>
                  <a:schemeClr val="bg1"/>
                </a:solidFill>
                <a:cs typeface="Tahoma" panose="020B0604030504040204" pitchFamily="34" charset="0"/>
              </a:rPr>
              <a:t>С</a:t>
            </a:r>
            <a:r>
              <a:rPr lang="ru-RU" altLang="ru-RU" sz="2400" b="1" dirty="0" smtClean="0">
                <a:solidFill>
                  <a:srgbClr val="387B84"/>
                </a:solidFill>
                <a:cs typeface="Tahoma" panose="020B0604030504040204" pitchFamily="34" charset="0"/>
              </a:rPr>
              <a:t>ЦЕЛЬ:</a:t>
            </a:r>
            <a:endParaRPr lang="ru-RU" sz="2400" b="1" dirty="0">
              <a:solidFill>
                <a:srgbClr val="387B84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519772" y="3554549"/>
            <a:ext cx="6013660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eaLnBrk="1" hangingPunct="1">
              <a:lnSpc>
                <a:spcPct val="80000"/>
              </a:lnSpc>
            </a:pPr>
            <a:r>
              <a:rPr lang="ru-RU" altLang="ru-RU" dirty="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комплексное решение задач</a:t>
            </a:r>
          </a:p>
          <a:p>
            <a:pPr defTabSz="914400" eaLnBrk="1" hangingPunct="1">
              <a:lnSpc>
                <a:spcPct val="80000"/>
              </a:lnSpc>
            </a:pPr>
            <a:r>
              <a:rPr lang="ru-RU" altLang="ru-RU" b="1" dirty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altLang="ru-RU" dirty="0" smtClean="0">
                <a:solidFill>
                  <a:srgbClr val="387B84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Комплексное решение задач клиента в области  мембранных технологий, основанное на научном подходе</a:t>
            </a:r>
            <a:endParaRPr lang="ru-RU" altLang="ru-RU" dirty="0">
              <a:solidFill>
                <a:srgbClr val="387B84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10344" y="5306840"/>
            <a:ext cx="4068068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lnSpc>
                <a:spcPct val="90000"/>
              </a:lnSpc>
            </a:pPr>
            <a:r>
              <a:rPr lang="ru-RU" altLang="ru-RU" dirty="0">
                <a:solidFill>
                  <a:schemeClr val="bg1"/>
                </a:solidFill>
                <a:cs typeface="Tahoma" panose="020B0604030504040204" pitchFamily="34" charset="0"/>
              </a:rPr>
              <a:t> </a:t>
            </a:r>
            <a:r>
              <a:rPr lang="ru-RU" altLang="ru-RU" dirty="0" smtClean="0">
                <a:solidFill>
                  <a:schemeClr val="bg1"/>
                </a:solidFill>
                <a:cs typeface="Tahoma" panose="020B0604030504040204" pitchFamily="34" charset="0"/>
              </a:rPr>
              <a:t> </a:t>
            </a:r>
            <a:r>
              <a:rPr lang="ru-RU" altLang="ru-RU" sz="2400" b="1" dirty="0" smtClean="0">
                <a:solidFill>
                  <a:schemeClr val="bg1"/>
                </a:solidFill>
                <a:cs typeface="Tahoma" panose="020B0604030504040204" pitchFamily="34" charset="0"/>
              </a:rPr>
              <a:t>С</a:t>
            </a:r>
            <a:r>
              <a:rPr lang="ru-RU" altLang="ru-RU" sz="2400" b="1" dirty="0" smtClean="0">
                <a:solidFill>
                  <a:srgbClr val="387B84"/>
                </a:solidFill>
                <a:cs typeface="Tahoma" panose="020B0604030504040204" pitchFamily="34" charset="0"/>
              </a:rPr>
              <a:t>ЦЕННОСТИ:</a:t>
            </a:r>
            <a:endParaRPr lang="ru-RU" sz="2400" b="1" dirty="0">
              <a:solidFill>
                <a:srgbClr val="387B84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518284" y="5029841"/>
            <a:ext cx="6013660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eaLnBrk="1" hangingPunct="1">
              <a:lnSpc>
                <a:spcPct val="80000"/>
              </a:lnSpc>
            </a:pPr>
            <a:r>
              <a:rPr lang="ru-RU" altLang="ru-RU" dirty="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комплексное решение задач</a:t>
            </a:r>
          </a:p>
          <a:p>
            <a:pPr defTabSz="914400" eaLnBrk="1" hangingPunct="1">
              <a:lnSpc>
                <a:spcPct val="80000"/>
              </a:lnSpc>
            </a:pPr>
            <a:r>
              <a:rPr lang="ru-RU" altLang="ru-RU" b="1" dirty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altLang="ru-RU" dirty="0" smtClean="0">
                <a:solidFill>
                  <a:srgbClr val="387B84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Ответственность, профессионализм, забота о клиенте, открытость, вера в победу</a:t>
            </a:r>
            <a:endParaRPr lang="ru-RU" altLang="ru-RU" dirty="0">
              <a:solidFill>
                <a:srgbClr val="387B84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3077081"/>
      </p:ext>
    </p:extLst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Ocean</Template>
  <TotalTime>3859</TotalTime>
  <Words>1222</Words>
  <Application>Microsoft Office PowerPoint</Application>
  <PresentationFormat>Экран (4:3)</PresentationFormat>
  <Paragraphs>308</Paragraphs>
  <Slides>35</Slides>
  <Notes>35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46" baseType="lpstr">
      <vt:lpstr>Arial</vt:lpstr>
      <vt:lpstr>Arial Narrow</vt:lpstr>
      <vt:lpstr>Calibri</vt:lpstr>
      <vt:lpstr>Constantia</vt:lpstr>
      <vt:lpstr>Tahoma</vt:lpstr>
      <vt:lpstr>Times New Roman</vt:lpstr>
      <vt:lpstr>Verdana</vt:lpstr>
      <vt:lpstr>Wingdings</vt:lpstr>
      <vt:lpstr>Wingdings 2</vt:lpstr>
      <vt:lpstr>Оформление по умолчанию</vt:lpstr>
      <vt:lpstr>Диаграмма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МИНЕРАЛЬНЫЙ СОСТАВ ДЕМИНЕРАЛИЗОВАННОЙ СЫВОРОТКИ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-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-</dc:creator>
  <cp:lastModifiedBy>Молявин Михаил Юрьевич</cp:lastModifiedBy>
  <cp:revision>390</cp:revision>
  <cp:lastPrinted>2017-03-01T12:41:50Z</cp:lastPrinted>
  <dcterms:created xsi:type="dcterms:W3CDTF">2009-12-11T12:27:43Z</dcterms:created>
  <dcterms:modified xsi:type="dcterms:W3CDTF">2017-06-19T13:39:14Z</dcterms:modified>
</cp:coreProperties>
</file>